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8" r:id="rId2"/>
  </p:sldMasterIdLst>
  <p:notesMasterIdLst>
    <p:notesMasterId r:id="rId21"/>
  </p:notesMasterIdLst>
  <p:sldIdLst>
    <p:sldId id="256" r:id="rId3"/>
    <p:sldId id="263" r:id="rId4"/>
    <p:sldId id="261" r:id="rId5"/>
    <p:sldId id="264" r:id="rId6"/>
    <p:sldId id="262" r:id="rId7"/>
    <p:sldId id="265" r:id="rId8"/>
    <p:sldId id="257" r:id="rId9"/>
    <p:sldId id="258" r:id="rId10"/>
    <p:sldId id="259" r:id="rId11"/>
    <p:sldId id="260" r:id="rId12"/>
    <p:sldId id="266" r:id="rId13"/>
    <p:sldId id="267" r:id="rId14"/>
    <p:sldId id="268" r:id="rId15"/>
    <p:sldId id="269" r:id="rId16"/>
    <p:sldId id="270" r:id="rId17"/>
    <p:sldId id="271" r:id="rId18"/>
    <p:sldId id="289" r:id="rId19"/>
    <p:sldId id="290" r:id="rId2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91" autoAdjust="0"/>
    <p:restoredTop sz="94660"/>
  </p:normalViewPr>
  <p:slideViewPr>
    <p:cSldViewPr snapToGrid="0">
      <p:cViewPr varScale="1">
        <p:scale>
          <a:sx n="76" d="100"/>
          <a:sy n="76" d="100"/>
        </p:scale>
        <p:origin x="82"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0" name="Shape 100"/>
          <p:cNvSpPr>
            <a:spLocks noGrp="1" noRot="1" noChangeAspect="1"/>
          </p:cNvSpPr>
          <p:nvPr>
            <p:ph type="sldImg"/>
          </p:nvPr>
        </p:nvSpPr>
        <p:spPr>
          <a:xfrm>
            <a:off x="1143000" y="685800"/>
            <a:ext cx="4572000" cy="3429000"/>
          </a:xfrm>
          <a:prstGeom prst="rect">
            <a:avLst/>
          </a:prstGeom>
        </p:spPr>
        <p:txBody>
          <a:bodyPr/>
          <a:lstStyle/>
          <a:p>
            <a:endParaRPr/>
          </a:p>
        </p:txBody>
      </p:sp>
      <p:sp>
        <p:nvSpPr>
          <p:cNvPr id="101" name="Shape 10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8711642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Заголовок и объект">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94091059"/>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Заголовок раздела">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9"/>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8587725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Два объекта">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5953160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Сравнение">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90" cy="823914"/>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Текст 4"/>
          <p:cNvSpPr>
            <a:spLocks noGrp="1"/>
          </p:cNvSpPr>
          <p:nvPr>
            <p:ph type="body" sz="quarter" idx="21"/>
          </p:nvPr>
        </p:nvSpPr>
        <p:spPr>
          <a:xfrm>
            <a:off x="6172200" y="1681163"/>
            <a:ext cx="5183188" cy="823914"/>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9347522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Только заголовок">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06317662"/>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Пустой слайд">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58581489"/>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Объект с подписью">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Текст 3"/>
          <p:cNvSpPr>
            <a:spLocks noGrp="1"/>
          </p:cNvSpPr>
          <p:nvPr>
            <p:ph type="body" sz="quarter" idx="21"/>
          </p:nvPr>
        </p:nvSpPr>
        <p:spPr>
          <a:xfrm>
            <a:off x="839787" y="2057400"/>
            <a:ext cx="3932238" cy="3811588"/>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4963869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Рисунок с подписью">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83" name="Рисунок 2"/>
          <p:cNvSpPr>
            <a:spLocks noGrp="1"/>
          </p:cNvSpPr>
          <p:nvPr>
            <p:ph type="pic" sz="half" idx="21"/>
          </p:nvPr>
        </p:nvSpPr>
        <p:spPr>
          <a:xfrm>
            <a:off x="5183187" y="987425"/>
            <a:ext cx="6172202" cy="4873625"/>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3066272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Заголовок и объект">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раздела">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Два объекта">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Сравнение">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Текст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Только заголовок">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Пустой слайд">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Объект с подписью">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Текст 3"/>
          <p:cNvSpPr>
            <a:spLocks noGrp="1"/>
          </p:cNvSpPr>
          <p:nvPr>
            <p:ph type="body" sz="quarter" idx="13"/>
          </p:nvPr>
        </p:nvSpPr>
        <p:spPr>
          <a:xfrm>
            <a:off x="839787" y="2057400"/>
            <a:ext cx="3932239"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Рисунок с подписью">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Рисунок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89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8" y="6414761"/>
            <a:ext cx="258623" cy="248303"/>
          </a:xfrm>
          <a:prstGeom prst="rect">
            <a:avLst/>
          </a:prstGeom>
          <a:ln w="12700">
            <a:miter lim="400000"/>
          </a:ln>
        </p:spPr>
        <p:txBody>
          <a:bodyPr wrap="none" lIns="45718" tIns="45718" rIns="45718" bIns="45718" anchor="ctr">
            <a:spAutoFit/>
          </a:bodyPr>
          <a:lstStyle>
            <a:lvl1pPr algn="r">
              <a:defRPr sz="1200">
                <a:solidFill>
                  <a:srgbClr val="888888"/>
                </a:solidFill>
                <a:latin typeface="+mn-lt"/>
                <a:ea typeface="+mn-ea"/>
                <a:cs typeface="+mn-cs"/>
                <a:sym typeface="Calibri"/>
              </a:defRPr>
            </a:lvl1pPr>
          </a:lstStyle>
          <a:p>
            <a:fld id="{86CB4B4D-7CA3-9044-876B-883B54F8677D}" type="slidenum">
              <a:t>‹#›</a:t>
            </a:fld>
            <a:endParaRPr/>
          </a:p>
        </p:txBody>
      </p:sp>
    </p:spTree>
    <p:extLst>
      <p:ext uri="{BB962C8B-B14F-4D97-AF65-F5344CB8AC3E}">
        <p14:creationId xmlns:p14="http://schemas.microsoft.com/office/powerpoint/2010/main" val="366762596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nthonychien@cdri.org.tw"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hyperlink" Target="mailto:tunghua.tai@gmail.com" TargetMode="External"/><Relationship Id="rId2" Type="http://schemas.openxmlformats.org/officeDocument/2006/relationships/image" Target="../media/image6.png"/><Relationship Id="rId1" Type="http://schemas.openxmlformats.org/officeDocument/2006/relationships/slideLayout" Target="../slideLayouts/slideLayout11.xml"/><Relationship Id="rId4" Type="http://schemas.openxmlformats.org/officeDocument/2006/relationships/hyperlink" Target="mailto:anthonychien@cdri.org.tw"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mailto:anthonychien@cdri.org.tw" TargetMode="External"/><Relationship Id="rId2" Type="http://schemas.openxmlformats.org/officeDocument/2006/relationships/hyperlink" Target="mailto:tunghua.tai@gmail.com" TargetMode="Externa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Заголовок 1"/>
          <p:cNvSpPr txBox="1">
            <a:spLocks noGrp="1"/>
          </p:cNvSpPr>
          <p:nvPr>
            <p:ph type="ctrTitle"/>
          </p:nvPr>
        </p:nvSpPr>
        <p:spPr>
          <a:xfrm>
            <a:off x="1458684" y="518884"/>
            <a:ext cx="9274631" cy="2387601"/>
          </a:xfrm>
          <a:prstGeom prst="rect">
            <a:avLst/>
          </a:prstGeom>
        </p:spPr>
        <p:txBody>
          <a:bodyPr>
            <a:normAutofit/>
          </a:bodyPr>
          <a:lstStyle/>
          <a:p>
            <a:pPr defTabSz="585215">
              <a:defRPr sz="3455" b="1">
                <a:solidFill>
                  <a:srgbClr val="FFFFFF"/>
                </a:solidFill>
                <a:latin typeface="Century Gothic"/>
                <a:ea typeface="Century Gothic"/>
                <a:cs typeface="Century Gothic"/>
                <a:sym typeface="Century Gothic"/>
              </a:defRPr>
            </a:pPr>
            <a:r>
              <a:rPr sz="4000" dirty="0"/>
              <a:t>40</a:t>
            </a:r>
            <a:r>
              <a:rPr sz="4000" baseline="28875" dirty="0"/>
              <a:t>th</a:t>
            </a:r>
            <a:r>
              <a:rPr sz="4000" dirty="0"/>
              <a:t> UN/CEFACT</a:t>
            </a:r>
            <a:r>
              <a:rPr lang="en-US" sz="4000" dirty="0"/>
              <a:t> </a:t>
            </a:r>
            <a:r>
              <a:rPr sz="4000" dirty="0"/>
              <a:t>Forum</a:t>
            </a:r>
            <a:br>
              <a:rPr sz="4000" dirty="0"/>
            </a:br>
            <a:r>
              <a:rPr sz="2800" b="0" dirty="0"/>
              <a:t>8-12 May 2023</a:t>
            </a:r>
            <a:br>
              <a:rPr sz="2800" b="0" dirty="0"/>
            </a:br>
            <a:br>
              <a:rPr sz="2800" b="0" dirty="0"/>
            </a:br>
            <a:r>
              <a:rPr lang="en-US" sz="2800" dirty="0"/>
              <a:t>Feedback about Travel &amp; Tourism Domain</a:t>
            </a:r>
            <a:endParaRPr sz="3200" dirty="0"/>
          </a:p>
        </p:txBody>
      </p:sp>
      <p:sp>
        <p:nvSpPr>
          <p:cNvPr id="105" name="Заголовок 1"/>
          <p:cNvSpPr txBox="1"/>
          <p:nvPr/>
        </p:nvSpPr>
        <p:spPr>
          <a:xfrm>
            <a:off x="263434" y="3554265"/>
            <a:ext cx="11665132" cy="30469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b">
            <a:spAutoFit/>
          </a:bodyPr>
          <a:lstStyle/>
          <a:p>
            <a:pPr algn="ctr">
              <a:defRPr sz="2400" b="1">
                <a:solidFill>
                  <a:srgbClr val="FFFFFF"/>
                </a:solidFill>
                <a:latin typeface="Segoe UI"/>
                <a:ea typeface="Segoe UI"/>
                <a:cs typeface="Segoe UI"/>
                <a:sym typeface="Segoe UI"/>
              </a:defRPr>
            </a:pPr>
            <a:r>
              <a:rPr lang="en-US" dirty="0"/>
              <a:t>Anthony Chien</a:t>
            </a:r>
          </a:p>
          <a:p>
            <a:pPr algn="ctr">
              <a:defRPr sz="2400" b="1">
                <a:solidFill>
                  <a:srgbClr val="FFFFFF"/>
                </a:solidFill>
                <a:latin typeface="Segoe UI"/>
                <a:ea typeface="Segoe UI"/>
                <a:cs typeface="Segoe UI"/>
                <a:sym typeface="Segoe UI"/>
              </a:defRPr>
            </a:pPr>
            <a:r>
              <a:rPr lang="en-US" dirty="0"/>
              <a:t> </a:t>
            </a:r>
          </a:p>
          <a:p>
            <a:pPr algn="ctr">
              <a:defRPr sz="2400" b="1">
                <a:solidFill>
                  <a:srgbClr val="FFFFFF"/>
                </a:solidFill>
                <a:latin typeface="Segoe UI"/>
                <a:ea typeface="Segoe UI"/>
                <a:cs typeface="Segoe UI"/>
                <a:sym typeface="Segoe UI"/>
              </a:defRPr>
            </a:pPr>
            <a:r>
              <a:rPr lang="en-US" altLang="zh-TW" dirty="0"/>
              <a:t>Chair, Tourism, Travel &amp; Leisure  Working Group, AFACT </a:t>
            </a:r>
          </a:p>
          <a:p>
            <a:pPr algn="ctr">
              <a:defRPr sz="2400" b="1">
                <a:solidFill>
                  <a:srgbClr val="FFFFFF"/>
                </a:solidFill>
                <a:latin typeface="Segoe UI"/>
                <a:ea typeface="Segoe UI"/>
                <a:cs typeface="Segoe UI"/>
                <a:sym typeface="Segoe UI"/>
              </a:defRPr>
            </a:pPr>
            <a:r>
              <a:rPr lang="en-US" dirty="0"/>
              <a:t>Deputy Director of CIDS, Commerce Development Research Institute, TAIWAN</a:t>
            </a:r>
          </a:p>
          <a:p>
            <a:pPr algn="ctr">
              <a:defRPr sz="2400" b="1">
                <a:solidFill>
                  <a:srgbClr val="FFFFFF"/>
                </a:solidFill>
                <a:latin typeface="Segoe UI"/>
                <a:ea typeface="Segoe UI"/>
                <a:cs typeface="Segoe UI"/>
                <a:sym typeface="Segoe UI"/>
              </a:defRPr>
            </a:pPr>
            <a:r>
              <a:rPr lang="en-US" dirty="0">
                <a:hlinkClick r:id="rId2"/>
              </a:rPr>
              <a:t>anthonychien@cdri.org.tw</a:t>
            </a:r>
            <a:endParaRPr lang="en-US" dirty="0"/>
          </a:p>
          <a:p>
            <a:pPr algn="ctr">
              <a:defRPr sz="2400" b="1">
                <a:solidFill>
                  <a:srgbClr val="FFFFFF"/>
                </a:solidFill>
                <a:latin typeface="Segoe UI"/>
                <a:ea typeface="Segoe UI"/>
                <a:cs typeface="Segoe UI"/>
                <a:sym typeface="Segoe UI"/>
              </a:defRPr>
            </a:pPr>
            <a:endParaRPr lang="en-US" dirty="0"/>
          </a:p>
          <a:p>
            <a:pPr algn="ctr">
              <a:defRPr sz="2400" b="1">
                <a:solidFill>
                  <a:srgbClr val="FFFFFF"/>
                </a:solidFill>
                <a:latin typeface="Segoe UI"/>
                <a:ea typeface="Segoe UI"/>
                <a:cs typeface="Segoe UI"/>
                <a:sym typeface="Segoe UI"/>
              </a:defRPr>
            </a:pPr>
            <a:r>
              <a:rPr lang="en-US" altLang="zh-TW" sz="2400" dirty="0"/>
              <a:t>11 JUL. 2023</a:t>
            </a:r>
            <a:br>
              <a:rPr lang="en-US" altLang="zh-TW" sz="2400" dirty="0"/>
            </a:br>
            <a:r>
              <a:rPr lang="en-US" altLang="zh-TW" sz="2400" dirty="0"/>
              <a:t>AFACT Mid-Term meeting</a:t>
            </a:r>
            <a:endParaRPr lang="en-US"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Объект 2"/>
          <p:cNvSpPr txBox="1">
            <a:spLocks noGrp="1"/>
          </p:cNvSpPr>
          <p:nvPr>
            <p:ph type="body" idx="1"/>
          </p:nvPr>
        </p:nvSpPr>
        <p:spPr>
          <a:xfrm>
            <a:off x="438713" y="1690688"/>
            <a:ext cx="11489636" cy="4630040"/>
          </a:xfrm>
          <a:prstGeom prst="rect">
            <a:avLst/>
          </a:prstGeom>
        </p:spPr>
        <p:txBody>
          <a:bodyPr/>
          <a:lstStyle/>
          <a:p>
            <a:pPr>
              <a:defRPr sz="2400">
                <a:solidFill>
                  <a:srgbClr val="FFFFFF"/>
                </a:solidFill>
                <a:latin typeface="Century Gothic"/>
                <a:ea typeface="Century Gothic"/>
                <a:cs typeface="Century Gothic"/>
                <a:sym typeface="Century Gothic"/>
              </a:defRPr>
            </a:pPr>
            <a:r>
              <a:t>Before actual travel occur, the product in travel industry is only “information”, no physical products exist, and most of travel agencies and DMCs are small and medium business entity where currently no open standards exit.  </a:t>
            </a:r>
          </a:p>
          <a:p>
            <a:pPr>
              <a:defRPr sz="2400">
                <a:solidFill>
                  <a:srgbClr val="FFFFFF"/>
                </a:solidFill>
                <a:latin typeface="Century Gothic"/>
                <a:ea typeface="Century Gothic"/>
                <a:cs typeface="Century Gothic"/>
                <a:sym typeface="Century Gothic"/>
              </a:defRPr>
            </a:pPr>
            <a:r>
              <a:t>Currently the big OTAs are all making their own API rules them self, without a global API standard, OTAs connecting each other by using all different API standards are very big and expensive task already. </a:t>
            </a:r>
          </a:p>
          <a:p>
            <a:pPr>
              <a:defRPr sz="2400">
                <a:solidFill>
                  <a:srgbClr val="FFFFFF"/>
                </a:solidFill>
                <a:latin typeface="Century Gothic"/>
                <a:ea typeface="Century Gothic"/>
                <a:cs typeface="Century Gothic"/>
                <a:sym typeface="Century Gothic"/>
              </a:defRPr>
            </a:pPr>
            <a:r>
              <a:t>Without recognized open standards SME MSME travel agencies are inhibited from contributing to the industry. </a:t>
            </a:r>
          </a:p>
        </p:txBody>
      </p:sp>
      <p:pic>
        <p:nvPicPr>
          <p:cNvPr id="114" name="Рисунок 3" descr="Рисунок 3"/>
          <p:cNvPicPr>
            <a:picLocks noChangeAspect="1"/>
          </p:cNvPicPr>
          <p:nvPr/>
        </p:nvPicPr>
        <p:blipFill>
          <a:blip r:embed="rId2"/>
          <a:stretch>
            <a:fillRect/>
          </a:stretch>
        </p:blipFill>
        <p:spPr>
          <a:xfrm>
            <a:off x="923107" y="1273583"/>
            <a:ext cx="9091752" cy="417107"/>
          </a:xfrm>
          <a:prstGeom prst="rect">
            <a:avLst/>
          </a:prstGeom>
          <a:ln w="12700">
            <a:miter lim="400000"/>
          </a:ln>
        </p:spPr>
      </p:pic>
      <p:sp>
        <p:nvSpPr>
          <p:cNvPr id="115" name="Номер слайда 4"/>
          <p:cNvSpPr txBox="1">
            <a:spLocks noGrp="1"/>
          </p:cNvSpPr>
          <p:nvPr>
            <p:ph type="sldNum" sz="quarter" idx="4294967295"/>
          </p:nvPr>
        </p:nvSpPr>
        <p:spPr>
          <a:xfrm>
            <a:off x="11704319" y="6455664"/>
            <a:ext cx="174946" cy="22570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nchor="t">
            <a:normAutofit fontScale="92500" lnSpcReduction="20000"/>
          </a:bodyPr>
          <a:lstStyle>
            <a:lvl1pPr algn="l">
              <a:spcBef>
                <a:spcPts val="600"/>
              </a:spcBef>
              <a:defRPr sz="1100">
                <a:solidFill>
                  <a:srgbClr val="808080"/>
                </a:solidFill>
              </a:defRPr>
            </a:lvl1pPr>
          </a:lstStyle>
          <a:p>
            <a:pPr marL="0" marR="0" lvl="0" indent="0" algn="l" defTabSz="914400" rtl="0" eaLnBrk="1" fontAlgn="auto" latinLnBrk="0" hangingPunct="0">
              <a:lnSpc>
                <a:spcPct val="100000"/>
              </a:lnSpc>
              <a:spcBef>
                <a:spcPts val="600"/>
              </a:spcBef>
              <a:spcAft>
                <a:spcPts val="0"/>
              </a:spcAft>
              <a:buClrTx/>
              <a:buSzTx/>
              <a:buFontTx/>
              <a:buNone/>
              <a:tabLst/>
              <a:defRPr/>
            </a:pPr>
            <a:fld id="{86CB4B4D-7CA3-9044-876B-883B54F8677D}" type="slidenum">
              <a:rPr kumimoji="0" sz="1100" b="0" i="0" u="none" strike="noStrike" kern="0" cap="none" spc="0" normalizeH="0" baseline="0" noProof="0">
                <a:ln>
                  <a:noFill/>
                </a:ln>
                <a:solidFill>
                  <a:srgbClr val="808080"/>
                </a:solidFill>
                <a:effectLst/>
                <a:uLnTx/>
                <a:uFillTx/>
                <a:latin typeface="Calibri"/>
                <a:cs typeface="Calibri"/>
                <a:sym typeface="Calibri"/>
              </a:rPr>
              <a:pPr marL="0" marR="0" lvl="0" indent="0" algn="l" defTabSz="914400" rtl="0" eaLnBrk="1" fontAlgn="auto" latinLnBrk="0" hangingPunct="0">
                <a:lnSpc>
                  <a:spcPct val="100000"/>
                </a:lnSpc>
                <a:spcBef>
                  <a:spcPts val="600"/>
                </a:spcBef>
                <a:spcAft>
                  <a:spcPts val="0"/>
                </a:spcAft>
                <a:buClrTx/>
                <a:buSzTx/>
                <a:buFontTx/>
                <a:buNone/>
                <a:tabLst/>
                <a:defRPr/>
              </a:pPr>
              <a:t>10</a:t>
            </a:fld>
            <a:endParaRPr kumimoji="0" sz="1100" b="0" i="0" u="none" strike="noStrike" kern="0" cap="none" spc="0" normalizeH="0" baseline="0" noProof="0">
              <a:ln>
                <a:noFill/>
              </a:ln>
              <a:solidFill>
                <a:srgbClr val="808080"/>
              </a:solidFill>
              <a:effectLst/>
              <a:uLnTx/>
              <a:uFillTx/>
              <a:latin typeface="Calibri"/>
              <a:cs typeface="Calibri"/>
              <a:sym typeface="Calibri"/>
            </a:endParaRPr>
          </a:p>
        </p:txBody>
      </p:sp>
      <p:sp>
        <p:nvSpPr>
          <p:cNvPr id="116" name="Заголовок 1"/>
          <p:cNvSpPr txBox="1">
            <a:spLocks noGrp="1"/>
          </p:cNvSpPr>
          <p:nvPr>
            <p:ph type="title"/>
          </p:nvPr>
        </p:nvSpPr>
        <p:spPr>
          <a:xfrm>
            <a:off x="838200" y="365125"/>
            <a:ext cx="10515600" cy="1325563"/>
          </a:xfrm>
          <a:prstGeom prst="rect">
            <a:avLst/>
          </a:prstGeom>
        </p:spPr>
        <p:txBody>
          <a:bodyPr/>
          <a:lstStyle>
            <a:lvl1pPr>
              <a:defRPr sz="4000" b="1">
                <a:solidFill>
                  <a:srgbClr val="FFFFFF"/>
                </a:solidFill>
                <a:latin typeface="Century Gothic"/>
                <a:ea typeface="Century Gothic"/>
                <a:cs typeface="Century Gothic"/>
                <a:sym typeface="Century Gothic"/>
              </a:defRPr>
            </a:lvl1pPr>
          </a:lstStyle>
          <a:p>
            <a:r>
              <a:t>Project purpose(3/4)</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Объект 2"/>
          <p:cNvSpPr txBox="1">
            <a:spLocks noGrp="1"/>
          </p:cNvSpPr>
          <p:nvPr>
            <p:ph type="body" idx="1"/>
          </p:nvPr>
        </p:nvSpPr>
        <p:spPr>
          <a:xfrm>
            <a:off x="461175" y="1825623"/>
            <a:ext cx="11489636" cy="4630041"/>
          </a:xfrm>
          <a:prstGeom prst="rect">
            <a:avLst/>
          </a:prstGeom>
        </p:spPr>
        <p:txBody>
          <a:bodyPr>
            <a:normAutofit/>
          </a:bodyPr>
          <a:lstStyle/>
          <a:p>
            <a:pPr marL="221742" indent="-221742" defTabSz="886968">
              <a:spcBef>
                <a:spcPts val="900"/>
              </a:spcBef>
              <a:defRPr sz="2328">
                <a:solidFill>
                  <a:srgbClr val="FFFFFF"/>
                </a:solidFill>
                <a:latin typeface="Century Gothic"/>
                <a:ea typeface="Century Gothic"/>
                <a:cs typeface="Century Gothic"/>
                <a:sym typeface="Century Gothic"/>
              </a:defRPr>
            </a:pPr>
            <a:r>
              <a:rPr sz="2000" dirty="0"/>
              <a:t>The small Travel Agencies to develop software to connect to different OTAs by different API standards is nearly mission impossible, open global standards as produced by UNECE-UN/CEFACT and the purpose of this project will overcome this challenge. </a:t>
            </a:r>
          </a:p>
          <a:p>
            <a:pPr marL="221742" indent="-221742" defTabSz="886968">
              <a:spcBef>
                <a:spcPts val="900"/>
              </a:spcBef>
              <a:defRPr sz="2328">
                <a:solidFill>
                  <a:srgbClr val="FFFFFF"/>
                </a:solidFill>
                <a:latin typeface="Century Gothic"/>
                <a:ea typeface="Century Gothic"/>
                <a:cs typeface="Century Gothic"/>
                <a:sym typeface="Century Gothic"/>
              </a:defRPr>
            </a:pPr>
            <a:r>
              <a:rPr sz="2000" dirty="0"/>
              <a:t>The challenge facing the SME travel Agency is the same </a:t>
            </a:r>
            <a:r>
              <a:rPr sz="2000" dirty="0" err="1"/>
              <a:t>os</a:t>
            </a:r>
            <a:r>
              <a:rPr sz="2000" dirty="0"/>
              <a:t> faced by SME’s in global trade of goods. </a:t>
            </a:r>
          </a:p>
          <a:p>
            <a:pPr marL="221742" indent="-221742" defTabSz="886968">
              <a:spcBef>
                <a:spcPts val="900"/>
              </a:spcBef>
              <a:defRPr sz="2328">
                <a:solidFill>
                  <a:srgbClr val="FFFFFF"/>
                </a:solidFill>
                <a:latin typeface="Century Gothic"/>
                <a:ea typeface="Century Gothic"/>
                <a:cs typeface="Century Gothic"/>
                <a:sym typeface="Century Gothic"/>
              </a:defRPr>
            </a:pPr>
            <a:r>
              <a:rPr sz="2000" dirty="0"/>
              <a:t>UNECE-UN/CEFACT mission is to produce standards bridging the gap between large corporate bespoke platforms and SME engagement in the industry.</a:t>
            </a:r>
          </a:p>
          <a:p>
            <a:pPr marL="221742" indent="-221742" defTabSz="886968">
              <a:spcBef>
                <a:spcPts val="900"/>
              </a:spcBef>
              <a:defRPr sz="2328">
                <a:solidFill>
                  <a:srgbClr val="FFFFFF"/>
                </a:solidFill>
                <a:latin typeface="Century Gothic"/>
                <a:ea typeface="Century Gothic"/>
                <a:cs typeface="Century Gothic"/>
                <a:sym typeface="Century Gothic"/>
              </a:defRPr>
            </a:pPr>
            <a:r>
              <a:rPr sz="2000" dirty="0"/>
              <a:t>The purpose of this project is to design a set of API standard for exchanging “Itinerary”, “Quotation”, “Package Tour”, “Traveler”, and “Review” data between for travel agencies (including traditional travel agencies and OTAs), between travel agencies and DMCs, and between DMC to DMCs.</a:t>
            </a:r>
          </a:p>
        </p:txBody>
      </p:sp>
      <p:pic>
        <p:nvPicPr>
          <p:cNvPr id="119" name="Рисунок 3" descr="Рисунок 3"/>
          <p:cNvPicPr>
            <a:picLocks noChangeAspect="1"/>
          </p:cNvPicPr>
          <p:nvPr/>
        </p:nvPicPr>
        <p:blipFill>
          <a:blip r:embed="rId2"/>
          <a:stretch>
            <a:fillRect/>
          </a:stretch>
        </p:blipFill>
        <p:spPr>
          <a:xfrm>
            <a:off x="923107" y="1273583"/>
            <a:ext cx="9091752" cy="417107"/>
          </a:xfrm>
          <a:prstGeom prst="rect">
            <a:avLst/>
          </a:prstGeom>
          <a:ln w="12700">
            <a:miter lim="400000"/>
          </a:ln>
        </p:spPr>
      </p:pic>
      <p:sp>
        <p:nvSpPr>
          <p:cNvPr id="120" name="Номер слайда 4"/>
          <p:cNvSpPr txBox="1">
            <a:spLocks noGrp="1"/>
          </p:cNvSpPr>
          <p:nvPr>
            <p:ph type="sldNum" sz="quarter" idx="4294967295"/>
          </p:nvPr>
        </p:nvSpPr>
        <p:spPr>
          <a:xfrm>
            <a:off x="11704319" y="6455664"/>
            <a:ext cx="174946" cy="22570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nchor="t">
            <a:normAutofit fontScale="92500" lnSpcReduction="20000"/>
          </a:bodyPr>
          <a:lstStyle>
            <a:lvl1pPr algn="l">
              <a:spcBef>
                <a:spcPts val="600"/>
              </a:spcBef>
              <a:defRPr sz="1100">
                <a:solidFill>
                  <a:srgbClr val="808080"/>
                </a:solidFill>
              </a:defRPr>
            </a:lvl1pPr>
          </a:lstStyle>
          <a:p>
            <a:pPr marL="0" marR="0" lvl="0" indent="0" algn="l" defTabSz="914400" rtl="0" eaLnBrk="1" fontAlgn="auto" latinLnBrk="0" hangingPunct="0">
              <a:lnSpc>
                <a:spcPct val="100000"/>
              </a:lnSpc>
              <a:spcBef>
                <a:spcPts val="600"/>
              </a:spcBef>
              <a:spcAft>
                <a:spcPts val="0"/>
              </a:spcAft>
              <a:buClrTx/>
              <a:buSzTx/>
              <a:buFontTx/>
              <a:buNone/>
              <a:tabLst/>
              <a:defRPr/>
            </a:pPr>
            <a:fld id="{86CB4B4D-7CA3-9044-876B-883B54F8677D}" type="slidenum">
              <a:rPr kumimoji="0" sz="1100" b="0" i="0" u="none" strike="noStrike" kern="0" cap="none" spc="0" normalizeH="0" baseline="0" noProof="0">
                <a:ln>
                  <a:noFill/>
                </a:ln>
                <a:solidFill>
                  <a:srgbClr val="808080"/>
                </a:solidFill>
                <a:effectLst/>
                <a:uLnTx/>
                <a:uFillTx/>
                <a:latin typeface="Calibri"/>
                <a:cs typeface="Calibri"/>
                <a:sym typeface="Calibri"/>
              </a:rPr>
              <a:pPr marL="0" marR="0" lvl="0" indent="0" algn="l" defTabSz="914400" rtl="0" eaLnBrk="1" fontAlgn="auto" latinLnBrk="0" hangingPunct="0">
                <a:lnSpc>
                  <a:spcPct val="100000"/>
                </a:lnSpc>
                <a:spcBef>
                  <a:spcPts val="600"/>
                </a:spcBef>
                <a:spcAft>
                  <a:spcPts val="0"/>
                </a:spcAft>
                <a:buClrTx/>
                <a:buSzTx/>
                <a:buFontTx/>
                <a:buNone/>
                <a:tabLst/>
                <a:defRPr/>
              </a:pPr>
              <a:t>11</a:t>
            </a:fld>
            <a:endParaRPr kumimoji="0" sz="1100" b="0" i="0" u="none" strike="noStrike" kern="0" cap="none" spc="0" normalizeH="0" baseline="0" noProof="0">
              <a:ln>
                <a:noFill/>
              </a:ln>
              <a:solidFill>
                <a:srgbClr val="808080"/>
              </a:solidFill>
              <a:effectLst/>
              <a:uLnTx/>
              <a:uFillTx/>
              <a:latin typeface="Calibri"/>
              <a:cs typeface="Calibri"/>
              <a:sym typeface="Calibri"/>
            </a:endParaRPr>
          </a:p>
        </p:txBody>
      </p:sp>
      <p:sp>
        <p:nvSpPr>
          <p:cNvPr id="121" name="Заголовок 1"/>
          <p:cNvSpPr txBox="1">
            <a:spLocks noGrp="1"/>
          </p:cNvSpPr>
          <p:nvPr>
            <p:ph type="title"/>
          </p:nvPr>
        </p:nvSpPr>
        <p:spPr>
          <a:xfrm>
            <a:off x="838200" y="365125"/>
            <a:ext cx="10515600" cy="1325563"/>
          </a:xfrm>
          <a:prstGeom prst="rect">
            <a:avLst/>
          </a:prstGeom>
        </p:spPr>
        <p:txBody>
          <a:bodyPr/>
          <a:lstStyle>
            <a:lvl1pPr>
              <a:defRPr sz="4000" b="1">
                <a:solidFill>
                  <a:srgbClr val="FFFFFF"/>
                </a:solidFill>
                <a:latin typeface="Century Gothic"/>
                <a:ea typeface="Century Gothic"/>
                <a:cs typeface="Century Gothic"/>
                <a:sym typeface="Century Gothic"/>
              </a:defRPr>
            </a:lvl1pPr>
          </a:lstStyle>
          <a:p>
            <a:r>
              <a:t>Project purpose(4/4)</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Объект 2"/>
          <p:cNvSpPr txBox="1">
            <a:spLocks noGrp="1"/>
          </p:cNvSpPr>
          <p:nvPr>
            <p:ph type="body" sz="half" idx="1"/>
          </p:nvPr>
        </p:nvSpPr>
        <p:spPr>
          <a:xfrm>
            <a:off x="351182" y="1690689"/>
            <a:ext cx="11489636" cy="1738312"/>
          </a:xfrm>
          <a:prstGeom prst="rect">
            <a:avLst/>
          </a:prstGeom>
        </p:spPr>
        <p:txBody>
          <a:bodyPr/>
          <a:lstStyle/>
          <a:p>
            <a:pPr>
              <a:defRPr sz="1800">
                <a:solidFill>
                  <a:srgbClr val="FFFFFF"/>
                </a:solidFill>
                <a:latin typeface="Century Gothic"/>
                <a:ea typeface="Century Gothic"/>
                <a:cs typeface="Century Gothic"/>
                <a:sym typeface="Century Gothic"/>
              </a:defRPr>
            </a:pPr>
            <a:r>
              <a:t>The project enables replacing the current emails and spreadsheets used to exchange tour package data between Travel Agencies (mostly SME’s) and Destination Managing Company (DMC) and Destination Managing Organization (DMO) with harmonized data and comments. </a:t>
            </a:r>
            <a:endParaRPr sz="2400"/>
          </a:p>
          <a:p>
            <a:pPr>
              <a:defRPr sz="1800">
                <a:solidFill>
                  <a:srgbClr val="FFFFFF"/>
                </a:solidFill>
                <a:latin typeface="Century Gothic"/>
                <a:ea typeface="Century Gothic"/>
                <a:cs typeface="Century Gothic"/>
                <a:sym typeface="Century Gothic"/>
              </a:defRPr>
            </a:pPr>
            <a:r>
              <a:t>(Ref red arrows in the diagram below). This will deliver additional semantic data definition into the CCL, RDM establishing the ability to write standardized APIs. </a:t>
            </a:r>
          </a:p>
        </p:txBody>
      </p:sp>
      <p:pic>
        <p:nvPicPr>
          <p:cNvPr id="124" name="Рисунок 3" descr="Рисунок 3"/>
          <p:cNvPicPr>
            <a:picLocks noChangeAspect="1"/>
          </p:cNvPicPr>
          <p:nvPr/>
        </p:nvPicPr>
        <p:blipFill>
          <a:blip r:embed="rId2"/>
          <a:stretch>
            <a:fillRect/>
          </a:stretch>
        </p:blipFill>
        <p:spPr>
          <a:xfrm>
            <a:off x="923107" y="1273583"/>
            <a:ext cx="9091752" cy="417107"/>
          </a:xfrm>
          <a:prstGeom prst="rect">
            <a:avLst/>
          </a:prstGeom>
          <a:ln w="12700">
            <a:miter lim="400000"/>
          </a:ln>
        </p:spPr>
      </p:pic>
      <p:sp>
        <p:nvSpPr>
          <p:cNvPr id="125" name="Номер слайда 4"/>
          <p:cNvSpPr txBox="1">
            <a:spLocks noGrp="1"/>
          </p:cNvSpPr>
          <p:nvPr>
            <p:ph type="sldNum" sz="quarter" idx="4294967295"/>
          </p:nvPr>
        </p:nvSpPr>
        <p:spPr>
          <a:xfrm>
            <a:off x="11704319" y="6455664"/>
            <a:ext cx="174946" cy="22570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nchor="t">
            <a:normAutofit fontScale="92500" lnSpcReduction="20000"/>
          </a:bodyPr>
          <a:lstStyle>
            <a:lvl1pPr algn="l">
              <a:spcBef>
                <a:spcPts val="600"/>
              </a:spcBef>
              <a:defRPr sz="1100">
                <a:solidFill>
                  <a:srgbClr val="808080"/>
                </a:solidFill>
              </a:defRPr>
            </a:lvl1pPr>
          </a:lstStyle>
          <a:p>
            <a:pPr marL="0" marR="0" lvl="0" indent="0" algn="l" defTabSz="914400" rtl="0" eaLnBrk="1" fontAlgn="auto" latinLnBrk="0" hangingPunct="0">
              <a:lnSpc>
                <a:spcPct val="100000"/>
              </a:lnSpc>
              <a:spcBef>
                <a:spcPts val="600"/>
              </a:spcBef>
              <a:spcAft>
                <a:spcPts val="0"/>
              </a:spcAft>
              <a:buClrTx/>
              <a:buSzTx/>
              <a:buFontTx/>
              <a:buNone/>
              <a:tabLst/>
              <a:defRPr/>
            </a:pPr>
            <a:fld id="{86CB4B4D-7CA3-9044-876B-883B54F8677D}" type="slidenum">
              <a:rPr kumimoji="0" sz="1100" b="0" i="0" u="none" strike="noStrike" kern="0" cap="none" spc="0" normalizeH="0" baseline="0" noProof="0">
                <a:ln>
                  <a:noFill/>
                </a:ln>
                <a:solidFill>
                  <a:srgbClr val="808080"/>
                </a:solidFill>
                <a:effectLst/>
                <a:uLnTx/>
                <a:uFillTx/>
                <a:latin typeface="Calibri"/>
                <a:cs typeface="Calibri"/>
                <a:sym typeface="Calibri"/>
              </a:rPr>
              <a:pPr marL="0" marR="0" lvl="0" indent="0" algn="l" defTabSz="914400" rtl="0" eaLnBrk="1" fontAlgn="auto" latinLnBrk="0" hangingPunct="0">
                <a:lnSpc>
                  <a:spcPct val="100000"/>
                </a:lnSpc>
                <a:spcBef>
                  <a:spcPts val="600"/>
                </a:spcBef>
                <a:spcAft>
                  <a:spcPts val="0"/>
                </a:spcAft>
                <a:buClrTx/>
                <a:buSzTx/>
                <a:buFontTx/>
                <a:buNone/>
                <a:tabLst/>
                <a:defRPr/>
              </a:pPr>
              <a:t>12</a:t>
            </a:fld>
            <a:endParaRPr kumimoji="0" sz="1100" b="0" i="0" u="none" strike="noStrike" kern="0" cap="none" spc="0" normalizeH="0" baseline="0" noProof="0">
              <a:ln>
                <a:noFill/>
              </a:ln>
              <a:solidFill>
                <a:srgbClr val="808080"/>
              </a:solidFill>
              <a:effectLst/>
              <a:uLnTx/>
              <a:uFillTx/>
              <a:latin typeface="Calibri"/>
              <a:cs typeface="Calibri"/>
              <a:sym typeface="Calibri"/>
            </a:endParaRPr>
          </a:p>
        </p:txBody>
      </p:sp>
      <p:sp>
        <p:nvSpPr>
          <p:cNvPr id="126" name="Заголовок 1"/>
          <p:cNvSpPr txBox="1">
            <a:spLocks noGrp="1"/>
          </p:cNvSpPr>
          <p:nvPr>
            <p:ph type="title"/>
          </p:nvPr>
        </p:nvSpPr>
        <p:spPr>
          <a:xfrm>
            <a:off x="838200" y="365125"/>
            <a:ext cx="10515600" cy="1325563"/>
          </a:xfrm>
          <a:prstGeom prst="rect">
            <a:avLst/>
          </a:prstGeom>
        </p:spPr>
        <p:txBody>
          <a:bodyPr/>
          <a:lstStyle>
            <a:lvl1pPr>
              <a:defRPr sz="4000" b="1">
                <a:solidFill>
                  <a:srgbClr val="FFFFFF"/>
                </a:solidFill>
                <a:latin typeface="Century Gothic"/>
                <a:ea typeface="Century Gothic"/>
                <a:cs typeface="Century Gothic"/>
                <a:sym typeface="Century Gothic"/>
              </a:defRPr>
            </a:lvl1pPr>
          </a:lstStyle>
          <a:p>
            <a:r>
              <a:t>Project scope (1/2)</a:t>
            </a:r>
          </a:p>
        </p:txBody>
      </p:sp>
      <p:pic>
        <p:nvPicPr>
          <p:cNvPr id="127" name="圖片 2" descr="圖片 2"/>
          <p:cNvPicPr>
            <a:picLocks noChangeAspect="1"/>
          </p:cNvPicPr>
          <p:nvPr/>
        </p:nvPicPr>
        <p:blipFill>
          <a:blip r:embed="rId3"/>
          <a:stretch>
            <a:fillRect/>
          </a:stretch>
        </p:blipFill>
        <p:spPr>
          <a:xfrm>
            <a:off x="2933680" y="3251200"/>
            <a:ext cx="5924518" cy="3430172"/>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Объект 2"/>
          <p:cNvSpPr txBox="1">
            <a:spLocks noGrp="1"/>
          </p:cNvSpPr>
          <p:nvPr>
            <p:ph type="body" sz="half" idx="1"/>
          </p:nvPr>
        </p:nvSpPr>
        <p:spPr>
          <a:xfrm>
            <a:off x="351182" y="1690689"/>
            <a:ext cx="11489636" cy="4686665"/>
          </a:xfrm>
          <a:prstGeom prst="rect">
            <a:avLst/>
          </a:prstGeom>
        </p:spPr>
        <p:txBody>
          <a:bodyPr>
            <a:normAutofit/>
          </a:bodyPr>
          <a:lstStyle/>
          <a:p>
            <a:pPr marL="157734" indent="-157734" defTabSz="630936">
              <a:spcBef>
                <a:spcPts val="600"/>
              </a:spcBef>
              <a:defRPr sz="1242">
                <a:solidFill>
                  <a:srgbClr val="FFFFFF"/>
                </a:solidFill>
                <a:latin typeface="Century Gothic"/>
                <a:ea typeface="Century Gothic"/>
                <a:cs typeface="Century Gothic"/>
                <a:sym typeface="Century Gothic"/>
              </a:defRPr>
            </a:pPr>
            <a:r>
              <a:rPr sz="1800" dirty="0"/>
              <a:t>The project is to produce definitions and Reference Data Models (RDM) on Travel Agency, Destination Managing Company (DMC) and Destination Managing Organization (DMO) API. It does not deliver a certification system but it provides elements upon which certification or labeling systems could be build.</a:t>
            </a:r>
            <a:endParaRPr sz="2400" dirty="0"/>
          </a:p>
          <a:p>
            <a:pPr marL="157734" indent="-157734" defTabSz="630936">
              <a:spcBef>
                <a:spcPts val="600"/>
              </a:spcBef>
              <a:defRPr sz="1242">
                <a:solidFill>
                  <a:srgbClr val="FFFFFF"/>
                </a:solidFill>
                <a:latin typeface="Century Gothic"/>
                <a:ea typeface="Century Gothic"/>
                <a:cs typeface="Century Gothic"/>
                <a:sym typeface="Century Gothic"/>
              </a:defRPr>
            </a:pPr>
            <a:r>
              <a:rPr sz="1800" dirty="0"/>
              <a:t>The project will also deliver components of future recommendations to government to facilitate, promote Travel Agency, Destination Managing Company (DMC) and Destination Managing Organization (DMO).</a:t>
            </a:r>
            <a:endParaRPr sz="2400" dirty="0"/>
          </a:p>
          <a:p>
            <a:pPr marL="157734" indent="-157734" defTabSz="630936">
              <a:spcBef>
                <a:spcPts val="600"/>
              </a:spcBef>
              <a:defRPr sz="1242">
                <a:solidFill>
                  <a:srgbClr val="FFFFFF"/>
                </a:solidFill>
                <a:latin typeface="Century Gothic"/>
                <a:ea typeface="Century Gothic"/>
                <a:cs typeface="Century Gothic"/>
                <a:sym typeface="Century Gothic"/>
              </a:defRPr>
            </a:pPr>
            <a:r>
              <a:rPr sz="1800" dirty="0"/>
              <a:t>The project will take in consideration work which has been produced by UN/CEFACT on White Paper on the technical applications of Business Standards for Sustainable Tourism being a subset of sustainable tourism products.</a:t>
            </a:r>
            <a:endParaRPr sz="2400" dirty="0"/>
          </a:p>
          <a:p>
            <a:pPr marL="157734" indent="-157734" defTabSz="630936">
              <a:spcBef>
                <a:spcPts val="600"/>
              </a:spcBef>
              <a:defRPr sz="1242">
                <a:solidFill>
                  <a:srgbClr val="FFFFFF"/>
                </a:solidFill>
                <a:latin typeface="Century Gothic"/>
                <a:ea typeface="Century Gothic"/>
                <a:cs typeface="Century Gothic"/>
                <a:sym typeface="Century Gothic"/>
              </a:defRPr>
            </a:pPr>
            <a:endParaRPr sz="2400" dirty="0"/>
          </a:p>
          <a:p>
            <a:pPr marL="157734" indent="-157734" defTabSz="630936">
              <a:spcBef>
                <a:spcPts val="600"/>
              </a:spcBef>
              <a:defRPr sz="1242">
                <a:solidFill>
                  <a:srgbClr val="FFFFFF"/>
                </a:solidFill>
                <a:latin typeface="Century Gothic"/>
                <a:ea typeface="Century Gothic"/>
                <a:cs typeface="Century Gothic"/>
                <a:sym typeface="Century Gothic"/>
              </a:defRPr>
            </a:pPr>
            <a:r>
              <a:rPr sz="1800" dirty="0"/>
              <a:t>ITEMS:</a:t>
            </a:r>
            <a:endParaRPr sz="2400" dirty="0"/>
          </a:p>
          <a:p>
            <a:pPr marL="0" indent="0" defTabSz="630936">
              <a:spcBef>
                <a:spcPts val="600"/>
              </a:spcBef>
              <a:buSzTx/>
              <a:buNone/>
              <a:defRPr sz="1242">
                <a:solidFill>
                  <a:srgbClr val="FFFFFF"/>
                </a:solidFill>
                <a:latin typeface="Century Gothic"/>
                <a:ea typeface="Century Gothic"/>
                <a:cs typeface="Century Gothic"/>
                <a:sym typeface="Century Gothic"/>
              </a:defRPr>
            </a:pPr>
            <a:r>
              <a:rPr sz="1800" dirty="0"/>
              <a:t>	1. Itinerary, 2. Quotation, 3. Tour, 4. Traveler, 5. Review</a:t>
            </a:r>
            <a:endParaRPr sz="2400" dirty="0"/>
          </a:p>
          <a:p>
            <a:pPr marL="157734" indent="-157734" defTabSz="630936">
              <a:spcBef>
                <a:spcPts val="600"/>
              </a:spcBef>
              <a:defRPr sz="1242">
                <a:solidFill>
                  <a:srgbClr val="FFFFFF"/>
                </a:solidFill>
                <a:latin typeface="Century Gothic"/>
                <a:ea typeface="Century Gothic"/>
                <a:cs typeface="Century Gothic"/>
                <a:sym typeface="Century Gothic"/>
              </a:defRPr>
            </a:pPr>
            <a:r>
              <a:rPr sz="1800" dirty="0"/>
              <a:t>PHASES:</a:t>
            </a:r>
            <a:endParaRPr sz="2400" dirty="0"/>
          </a:p>
          <a:p>
            <a:pPr marL="0" indent="0" defTabSz="630936">
              <a:spcBef>
                <a:spcPts val="600"/>
              </a:spcBef>
              <a:buSzTx/>
              <a:buNone/>
              <a:defRPr sz="1242">
                <a:solidFill>
                  <a:srgbClr val="FFFFFF"/>
                </a:solidFill>
                <a:latin typeface="Century Gothic"/>
                <a:ea typeface="Century Gothic"/>
                <a:cs typeface="Century Gothic"/>
                <a:sym typeface="Century Gothic"/>
              </a:defRPr>
            </a:pPr>
            <a:r>
              <a:rPr sz="1800" dirty="0"/>
              <a:t>	1. Design, 2. Marketing, 3. Booking, 4. Traveling, 5. After Travel</a:t>
            </a:r>
          </a:p>
        </p:txBody>
      </p:sp>
      <p:pic>
        <p:nvPicPr>
          <p:cNvPr id="130" name="Рисунок 3" descr="Рисунок 3"/>
          <p:cNvPicPr>
            <a:picLocks noChangeAspect="1"/>
          </p:cNvPicPr>
          <p:nvPr/>
        </p:nvPicPr>
        <p:blipFill>
          <a:blip r:embed="rId2"/>
          <a:stretch>
            <a:fillRect/>
          </a:stretch>
        </p:blipFill>
        <p:spPr>
          <a:xfrm>
            <a:off x="923107" y="1273583"/>
            <a:ext cx="9091752" cy="417107"/>
          </a:xfrm>
          <a:prstGeom prst="rect">
            <a:avLst/>
          </a:prstGeom>
          <a:ln w="12700">
            <a:miter lim="400000"/>
          </a:ln>
        </p:spPr>
      </p:pic>
      <p:sp>
        <p:nvSpPr>
          <p:cNvPr id="131" name="Номер слайда 4"/>
          <p:cNvSpPr txBox="1">
            <a:spLocks noGrp="1"/>
          </p:cNvSpPr>
          <p:nvPr>
            <p:ph type="sldNum" sz="quarter" idx="4294967295"/>
          </p:nvPr>
        </p:nvSpPr>
        <p:spPr>
          <a:xfrm>
            <a:off x="11704319" y="6455664"/>
            <a:ext cx="174946" cy="22570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nchor="t">
            <a:normAutofit fontScale="92500" lnSpcReduction="20000"/>
          </a:bodyPr>
          <a:lstStyle>
            <a:lvl1pPr algn="l">
              <a:spcBef>
                <a:spcPts val="600"/>
              </a:spcBef>
              <a:defRPr sz="1100">
                <a:solidFill>
                  <a:srgbClr val="808080"/>
                </a:solidFill>
              </a:defRPr>
            </a:lvl1pPr>
          </a:lstStyle>
          <a:p>
            <a:pPr marL="0" marR="0" lvl="0" indent="0" algn="l" defTabSz="914400" rtl="0" eaLnBrk="1" fontAlgn="auto" latinLnBrk="0" hangingPunct="0">
              <a:lnSpc>
                <a:spcPct val="100000"/>
              </a:lnSpc>
              <a:spcBef>
                <a:spcPts val="600"/>
              </a:spcBef>
              <a:spcAft>
                <a:spcPts val="0"/>
              </a:spcAft>
              <a:buClrTx/>
              <a:buSzTx/>
              <a:buFontTx/>
              <a:buNone/>
              <a:tabLst/>
              <a:defRPr/>
            </a:pPr>
            <a:fld id="{86CB4B4D-7CA3-9044-876B-883B54F8677D}" type="slidenum">
              <a:rPr kumimoji="0" sz="1100" b="0" i="0" u="none" strike="noStrike" kern="0" cap="none" spc="0" normalizeH="0" baseline="0" noProof="0">
                <a:ln>
                  <a:noFill/>
                </a:ln>
                <a:solidFill>
                  <a:srgbClr val="808080"/>
                </a:solidFill>
                <a:effectLst/>
                <a:uLnTx/>
                <a:uFillTx/>
                <a:latin typeface="Calibri"/>
                <a:cs typeface="Calibri"/>
                <a:sym typeface="Calibri"/>
              </a:rPr>
              <a:pPr marL="0" marR="0" lvl="0" indent="0" algn="l" defTabSz="914400" rtl="0" eaLnBrk="1" fontAlgn="auto" latinLnBrk="0" hangingPunct="0">
                <a:lnSpc>
                  <a:spcPct val="100000"/>
                </a:lnSpc>
                <a:spcBef>
                  <a:spcPts val="600"/>
                </a:spcBef>
                <a:spcAft>
                  <a:spcPts val="0"/>
                </a:spcAft>
                <a:buClrTx/>
                <a:buSzTx/>
                <a:buFontTx/>
                <a:buNone/>
                <a:tabLst/>
                <a:defRPr/>
              </a:pPr>
              <a:t>13</a:t>
            </a:fld>
            <a:endParaRPr kumimoji="0" sz="1100" b="0" i="0" u="none" strike="noStrike" kern="0" cap="none" spc="0" normalizeH="0" baseline="0" noProof="0">
              <a:ln>
                <a:noFill/>
              </a:ln>
              <a:solidFill>
                <a:srgbClr val="808080"/>
              </a:solidFill>
              <a:effectLst/>
              <a:uLnTx/>
              <a:uFillTx/>
              <a:latin typeface="Calibri"/>
              <a:cs typeface="Calibri"/>
              <a:sym typeface="Calibri"/>
            </a:endParaRPr>
          </a:p>
        </p:txBody>
      </p:sp>
      <p:sp>
        <p:nvSpPr>
          <p:cNvPr id="132" name="Заголовок 1"/>
          <p:cNvSpPr txBox="1">
            <a:spLocks noGrp="1"/>
          </p:cNvSpPr>
          <p:nvPr>
            <p:ph type="title"/>
          </p:nvPr>
        </p:nvSpPr>
        <p:spPr>
          <a:xfrm>
            <a:off x="838200" y="365125"/>
            <a:ext cx="10515600" cy="1325563"/>
          </a:xfrm>
          <a:prstGeom prst="rect">
            <a:avLst/>
          </a:prstGeom>
        </p:spPr>
        <p:txBody>
          <a:bodyPr/>
          <a:lstStyle>
            <a:lvl1pPr>
              <a:defRPr sz="4000" b="1">
                <a:solidFill>
                  <a:srgbClr val="FFFFFF"/>
                </a:solidFill>
                <a:latin typeface="Century Gothic"/>
                <a:ea typeface="Century Gothic"/>
                <a:cs typeface="Century Gothic"/>
                <a:sym typeface="Century Gothic"/>
              </a:defRPr>
            </a:lvl1pPr>
          </a:lstStyle>
          <a:p>
            <a:r>
              <a:t>Project scope (2/2)</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Объект 2"/>
          <p:cNvSpPr txBox="1">
            <a:spLocks noGrp="1"/>
          </p:cNvSpPr>
          <p:nvPr>
            <p:ph type="body" idx="1"/>
          </p:nvPr>
        </p:nvSpPr>
        <p:spPr>
          <a:xfrm>
            <a:off x="492437" y="1690688"/>
            <a:ext cx="11489636" cy="4630041"/>
          </a:xfrm>
          <a:prstGeom prst="rect">
            <a:avLst/>
          </a:prstGeom>
        </p:spPr>
        <p:txBody>
          <a:bodyPr>
            <a:normAutofit/>
          </a:bodyPr>
          <a:lstStyle/>
          <a:p>
            <a:pPr marL="0" indent="0" defTabSz="886968">
              <a:spcBef>
                <a:spcPts val="900"/>
              </a:spcBef>
              <a:buSzTx/>
              <a:buNone/>
              <a:defRPr sz="2328">
                <a:solidFill>
                  <a:srgbClr val="FFFFFF"/>
                </a:solidFill>
                <a:latin typeface="Century Gothic"/>
                <a:ea typeface="Century Gothic"/>
                <a:cs typeface="Century Gothic"/>
                <a:sym typeface="Century Gothic"/>
              </a:defRPr>
            </a:pPr>
            <a:r>
              <a:rPr sz="2000" dirty="0"/>
              <a:t>Project leadership might be constructed by one Project Lead, two Sub-Leads, and one Editor as in the following.</a:t>
            </a:r>
          </a:p>
          <a:p>
            <a:pPr marL="443484" indent="-443484" defTabSz="886968">
              <a:spcBef>
                <a:spcPts val="900"/>
              </a:spcBef>
              <a:buFontTx/>
              <a:buAutoNum type="arabicPeriod"/>
              <a:defRPr sz="2328">
                <a:solidFill>
                  <a:srgbClr val="FFFFFF"/>
                </a:solidFill>
                <a:latin typeface="Century Gothic"/>
                <a:ea typeface="Century Gothic"/>
                <a:cs typeface="Century Gothic"/>
                <a:sym typeface="Century Gothic"/>
              </a:defRPr>
            </a:pPr>
            <a:r>
              <a:rPr sz="2000" dirty="0"/>
              <a:t>Lead: Mr. Tunghua Tai           e-mail address: tunghua.tai@gmail.com</a:t>
            </a:r>
          </a:p>
          <a:p>
            <a:pPr marL="443484" indent="-443484" defTabSz="886968">
              <a:spcBef>
                <a:spcPts val="900"/>
              </a:spcBef>
              <a:buFontTx/>
              <a:buAutoNum type="arabicPeriod"/>
              <a:defRPr sz="2328">
                <a:solidFill>
                  <a:srgbClr val="FFFFFF"/>
                </a:solidFill>
                <a:latin typeface="Century Gothic"/>
                <a:ea typeface="Century Gothic"/>
                <a:cs typeface="Century Gothic"/>
                <a:sym typeface="Century Gothic"/>
              </a:defRPr>
            </a:pPr>
            <a:r>
              <a:rPr sz="2000" dirty="0"/>
              <a:t>Sub-Lead: Mr. Sachin Mehta      e-mail address: sachinashokmehta@gmail.com</a:t>
            </a:r>
          </a:p>
          <a:p>
            <a:pPr marL="443484" indent="-443484" defTabSz="886968">
              <a:spcBef>
                <a:spcPts val="900"/>
              </a:spcBef>
              <a:buFontTx/>
              <a:buAutoNum type="arabicPeriod"/>
              <a:defRPr sz="2328">
                <a:solidFill>
                  <a:srgbClr val="FFFFFF"/>
                </a:solidFill>
                <a:latin typeface="Century Gothic"/>
                <a:ea typeface="Century Gothic"/>
                <a:cs typeface="Century Gothic"/>
                <a:sym typeface="Century Gothic"/>
              </a:defRPr>
            </a:pPr>
            <a:r>
              <a:rPr sz="2000" dirty="0"/>
              <a:t>Sub-Lead: Mr. Tadashi Ishihara    e-mail address: ishihara1943@ab.auone-net.jp</a:t>
            </a:r>
          </a:p>
          <a:p>
            <a:pPr marL="443484" indent="-443484" defTabSz="886968">
              <a:spcBef>
                <a:spcPts val="900"/>
              </a:spcBef>
              <a:buFontTx/>
              <a:buAutoNum type="arabicPeriod"/>
              <a:defRPr sz="2328">
                <a:solidFill>
                  <a:srgbClr val="FFFFFF"/>
                </a:solidFill>
                <a:latin typeface="Century Gothic"/>
                <a:ea typeface="Century Gothic"/>
                <a:cs typeface="Century Gothic"/>
                <a:sym typeface="Century Gothic"/>
              </a:defRPr>
            </a:pPr>
            <a:r>
              <a:rPr sz="2000" dirty="0"/>
              <a:t>Editor: Dr. Anthony Chien        e-mail address: penguinchien@gmail.com</a:t>
            </a:r>
          </a:p>
          <a:p>
            <a:pPr marL="443484" indent="-443484" defTabSz="886968">
              <a:spcBef>
                <a:spcPts val="900"/>
              </a:spcBef>
              <a:buFontTx/>
              <a:buAutoNum type="arabicPeriod"/>
              <a:defRPr sz="2328">
                <a:solidFill>
                  <a:srgbClr val="FFFFFF"/>
                </a:solidFill>
                <a:latin typeface="Century Gothic"/>
                <a:ea typeface="Century Gothic"/>
                <a:cs typeface="Century Gothic"/>
                <a:sym typeface="Century Gothic"/>
              </a:defRPr>
            </a:pPr>
            <a:r>
              <a:rPr sz="2000" dirty="0"/>
              <a:t>Editor: Mr. Daniele </a:t>
            </a:r>
            <a:r>
              <a:rPr sz="2000" dirty="0" err="1"/>
              <a:t>Tumietto</a:t>
            </a:r>
            <a:r>
              <a:rPr sz="2000" dirty="0"/>
              <a:t>      e-mail address: tumietto@economisti.it</a:t>
            </a:r>
          </a:p>
          <a:p>
            <a:pPr marL="443484" indent="-443484" defTabSz="886968">
              <a:spcBef>
                <a:spcPts val="900"/>
              </a:spcBef>
              <a:buFontTx/>
              <a:buAutoNum type="arabicPeriod"/>
              <a:defRPr sz="2328">
                <a:solidFill>
                  <a:srgbClr val="FFFFFF"/>
                </a:solidFill>
                <a:latin typeface="Century Gothic"/>
                <a:ea typeface="Century Gothic"/>
                <a:cs typeface="Century Gothic"/>
                <a:sym typeface="Century Gothic"/>
              </a:defRPr>
            </a:pPr>
            <a:r>
              <a:rPr sz="2000" dirty="0"/>
              <a:t>Editor: Mr. Matt Jiang           e-mail address: matt.jiang@gmail.com</a:t>
            </a:r>
          </a:p>
          <a:p>
            <a:pPr marL="443484" indent="-443484" defTabSz="886968">
              <a:spcBef>
                <a:spcPts val="900"/>
              </a:spcBef>
              <a:buFontTx/>
              <a:buAutoNum type="arabicPeriod"/>
              <a:defRPr sz="2328">
                <a:solidFill>
                  <a:srgbClr val="FFFFFF"/>
                </a:solidFill>
                <a:latin typeface="Century Gothic"/>
                <a:ea typeface="Century Gothic"/>
                <a:cs typeface="Century Gothic"/>
                <a:sym typeface="Century Gothic"/>
              </a:defRPr>
            </a:pPr>
            <a:r>
              <a:rPr sz="2000" dirty="0"/>
              <a:t>Vice Chair: Ian Watt             email address: ian.watt@nextradeworld.com</a:t>
            </a:r>
          </a:p>
        </p:txBody>
      </p:sp>
      <p:pic>
        <p:nvPicPr>
          <p:cNvPr id="135" name="Рисунок 3" descr="Рисунок 3"/>
          <p:cNvPicPr>
            <a:picLocks noChangeAspect="1"/>
          </p:cNvPicPr>
          <p:nvPr/>
        </p:nvPicPr>
        <p:blipFill>
          <a:blip r:embed="rId2"/>
          <a:stretch>
            <a:fillRect/>
          </a:stretch>
        </p:blipFill>
        <p:spPr>
          <a:xfrm>
            <a:off x="923107" y="1273583"/>
            <a:ext cx="9091752" cy="417107"/>
          </a:xfrm>
          <a:prstGeom prst="rect">
            <a:avLst/>
          </a:prstGeom>
          <a:ln w="12700">
            <a:miter lim="400000"/>
          </a:ln>
        </p:spPr>
      </p:pic>
      <p:sp>
        <p:nvSpPr>
          <p:cNvPr id="136" name="Номер слайда 4"/>
          <p:cNvSpPr txBox="1">
            <a:spLocks noGrp="1"/>
          </p:cNvSpPr>
          <p:nvPr>
            <p:ph type="sldNum" sz="quarter" idx="4294967295"/>
          </p:nvPr>
        </p:nvSpPr>
        <p:spPr>
          <a:xfrm>
            <a:off x="11704319" y="6455664"/>
            <a:ext cx="174946" cy="22570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nchor="t">
            <a:normAutofit fontScale="92500" lnSpcReduction="20000"/>
          </a:bodyPr>
          <a:lstStyle>
            <a:lvl1pPr algn="l">
              <a:spcBef>
                <a:spcPts val="600"/>
              </a:spcBef>
              <a:defRPr sz="1100">
                <a:solidFill>
                  <a:srgbClr val="808080"/>
                </a:solidFill>
              </a:defRPr>
            </a:lvl1pPr>
          </a:lstStyle>
          <a:p>
            <a:pPr marL="0" marR="0" lvl="0" indent="0" algn="l" defTabSz="914400" rtl="0" eaLnBrk="1" fontAlgn="auto" latinLnBrk="0" hangingPunct="0">
              <a:lnSpc>
                <a:spcPct val="100000"/>
              </a:lnSpc>
              <a:spcBef>
                <a:spcPts val="600"/>
              </a:spcBef>
              <a:spcAft>
                <a:spcPts val="0"/>
              </a:spcAft>
              <a:buClrTx/>
              <a:buSzTx/>
              <a:buFontTx/>
              <a:buNone/>
              <a:tabLst/>
              <a:defRPr/>
            </a:pPr>
            <a:fld id="{86CB4B4D-7CA3-9044-876B-883B54F8677D}" type="slidenum">
              <a:rPr kumimoji="0" sz="1100" b="0" i="0" u="none" strike="noStrike" kern="0" cap="none" spc="0" normalizeH="0" baseline="0" noProof="0">
                <a:ln>
                  <a:noFill/>
                </a:ln>
                <a:solidFill>
                  <a:srgbClr val="808080"/>
                </a:solidFill>
                <a:effectLst/>
                <a:uLnTx/>
                <a:uFillTx/>
                <a:latin typeface="Calibri"/>
                <a:cs typeface="Calibri"/>
                <a:sym typeface="Calibri"/>
              </a:rPr>
              <a:pPr marL="0" marR="0" lvl="0" indent="0" algn="l" defTabSz="914400" rtl="0" eaLnBrk="1" fontAlgn="auto" latinLnBrk="0" hangingPunct="0">
                <a:lnSpc>
                  <a:spcPct val="100000"/>
                </a:lnSpc>
                <a:spcBef>
                  <a:spcPts val="600"/>
                </a:spcBef>
                <a:spcAft>
                  <a:spcPts val="0"/>
                </a:spcAft>
                <a:buClrTx/>
                <a:buSzTx/>
                <a:buFontTx/>
                <a:buNone/>
                <a:tabLst/>
                <a:defRPr/>
              </a:pPr>
              <a:t>14</a:t>
            </a:fld>
            <a:endParaRPr kumimoji="0" sz="1100" b="0" i="0" u="none" strike="noStrike" kern="0" cap="none" spc="0" normalizeH="0" baseline="0" noProof="0">
              <a:ln>
                <a:noFill/>
              </a:ln>
              <a:solidFill>
                <a:srgbClr val="808080"/>
              </a:solidFill>
              <a:effectLst/>
              <a:uLnTx/>
              <a:uFillTx/>
              <a:latin typeface="Calibri"/>
              <a:cs typeface="Calibri"/>
              <a:sym typeface="Calibri"/>
            </a:endParaRPr>
          </a:p>
        </p:txBody>
      </p:sp>
      <p:sp>
        <p:nvSpPr>
          <p:cNvPr id="137" name="Заголовок 1"/>
          <p:cNvSpPr txBox="1">
            <a:spLocks noGrp="1"/>
          </p:cNvSpPr>
          <p:nvPr>
            <p:ph type="title"/>
          </p:nvPr>
        </p:nvSpPr>
        <p:spPr>
          <a:xfrm>
            <a:off x="838200" y="365125"/>
            <a:ext cx="10515600" cy="1325563"/>
          </a:xfrm>
          <a:prstGeom prst="rect">
            <a:avLst/>
          </a:prstGeom>
        </p:spPr>
        <p:txBody>
          <a:bodyPr/>
          <a:lstStyle>
            <a:lvl1pPr>
              <a:defRPr sz="4000" b="1">
                <a:solidFill>
                  <a:srgbClr val="FFFFFF"/>
                </a:solidFill>
                <a:latin typeface="Century Gothic"/>
                <a:ea typeface="Century Gothic"/>
                <a:cs typeface="Century Gothic"/>
                <a:sym typeface="Century Gothic"/>
              </a:defRPr>
            </a:lvl1pPr>
          </a:lstStyle>
          <a:p>
            <a:r>
              <a:t>Proposed project leadership</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Заголовок 1"/>
          <p:cNvSpPr txBox="1">
            <a:spLocks noGrp="1"/>
          </p:cNvSpPr>
          <p:nvPr>
            <p:ph type="title"/>
          </p:nvPr>
        </p:nvSpPr>
        <p:spPr>
          <a:xfrm>
            <a:off x="838200" y="365125"/>
            <a:ext cx="10515600" cy="1325563"/>
          </a:xfrm>
          <a:prstGeom prst="rect">
            <a:avLst/>
          </a:prstGeom>
        </p:spPr>
        <p:txBody>
          <a:bodyPr/>
          <a:lstStyle>
            <a:lvl1pPr>
              <a:defRPr sz="4000" b="1">
                <a:solidFill>
                  <a:srgbClr val="FFFFFF"/>
                </a:solidFill>
                <a:latin typeface="Century Gothic"/>
                <a:ea typeface="Century Gothic"/>
                <a:cs typeface="Century Gothic"/>
                <a:sym typeface="Century Gothic"/>
              </a:defRPr>
            </a:lvl1pPr>
          </a:lstStyle>
          <a:p>
            <a:r>
              <a:t>Travel Agency Data Exchange</a:t>
            </a:r>
          </a:p>
        </p:txBody>
      </p:sp>
      <p:sp>
        <p:nvSpPr>
          <p:cNvPr id="140" name="Объект 2"/>
          <p:cNvSpPr txBox="1">
            <a:spLocks noGrp="1"/>
          </p:cNvSpPr>
          <p:nvPr>
            <p:ph type="body" idx="1"/>
          </p:nvPr>
        </p:nvSpPr>
        <p:spPr>
          <a:xfrm>
            <a:off x="838200" y="1825625"/>
            <a:ext cx="10515600" cy="4351338"/>
          </a:xfrm>
          <a:prstGeom prst="rect">
            <a:avLst/>
          </a:prstGeom>
        </p:spPr>
        <p:txBody>
          <a:bodyPr/>
          <a:lstStyle/>
          <a:p>
            <a:pPr>
              <a:buFontTx/>
              <a:buAutoNum type="arabicPeriod"/>
              <a:defRPr sz="2400">
                <a:solidFill>
                  <a:srgbClr val="FFFFFF"/>
                </a:solidFill>
                <a:latin typeface="Century Gothic"/>
                <a:ea typeface="Century Gothic"/>
                <a:cs typeface="Century Gothic"/>
                <a:sym typeface="Century Gothic"/>
              </a:defRPr>
            </a:pPr>
            <a:r>
              <a:rPr dirty="0"/>
              <a:t> Big picture for Travel Industry</a:t>
            </a:r>
          </a:p>
          <a:p>
            <a:pPr>
              <a:buFontTx/>
              <a:buAutoNum type="arabicPeriod"/>
              <a:defRPr sz="2400">
                <a:solidFill>
                  <a:srgbClr val="FFFFFF"/>
                </a:solidFill>
                <a:latin typeface="Century Gothic"/>
                <a:ea typeface="Century Gothic"/>
                <a:cs typeface="Century Gothic"/>
                <a:sym typeface="Century Gothic"/>
              </a:defRPr>
            </a:pPr>
            <a:r>
              <a:rPr dirty="0"/>
              <a:t> Existing API Standards</a:t>
            </a:r>
          </a:p>
          <a:p>
            <a:pPr>
              <a:buFontTx/>
              <a:buAutoNum type="arabicPeriod"/>
              <a:defRPr sz="2400">
                <a:solidFill>
                  <a:srgbClr val="FFFFFF"/>
                </a:solidFill>
                <a:latin typeface="Century Gothic"/>
                <a:ea typeface="Century Gothic"/>
                <a:cs typeface="Century Gothic"/>
                <a:sym typeface="Century Gothic"/>
              </a:defRPr>
            </a:pPr>
            <a:r>
              <a:rPr dirty="0"/>
              <a:t> Package Tour vs FIT</a:t>
            </a:r>
          </a:p>
          <a:p>
            <a:pPr>
              <a:buFontTx/>
              <a:buAutoNum type="arabicPeriod"/>
              <a:defRPr sz="2400">
                <a:solidFill>
                  <a:srgbClr val="FFFFFF"/>
                </a:solidFill>
                <a:latin typeface="Century Gothic"/>
                <a:ea typeface="Century Gothic"/>
                <a:cs typeface="Century Gothic"/>
                <a:sym typeface="Century Gothic"/>
              </a:defRPr>
            </a:pPr>
            <a:r>
              <a:rPr dirty="0"/>
              <a:t> How Package Tour Works Without API</a:t>
            </a:r>
          </a:p>
          <a:p>
            <a:pPr>
              <a:buFontTx/>
              <a:buAutoNum type="arabicPeriod"/>
              <a:defRPr sz="2400">
                <a:solidFill>
                  <a:srgbClr val="FFFFFF"/>
                </a:solidFill>
                <a:latin typeface="Century Gothic"/>
                <a:ea typeface="Century Gothic"/>
                <a:cs typeface="Century Gothic"/>
                <a:sym typeface="Century Gothic"/>
              </a:defRPr>
            </a:pPr>
            <a:r>
              <a:rPr dirty="0"/>
              <a:t> 5 Travel Phases and Data Exchange</a:t>
            </a:r>
          </a:p>
          <a:p>
            <a:pPr>
              <a:buFontTx/>
              <a:buAutoNum type="arabicPeriod"/>
              <a:defRPr sz="2400">
                <a:solidFill>
                  <a:srgbClr val="FFFFFF"/>
                </a:solidFill>
                <a:latin typeface="Century Gothic"/>
                <a:ea typeface="Century Gothic"/>
                <a:cs typeface="Century Gothic"/>
                <a:sym typeface="Century Gothic"/>
              </a:defRPr>
            </a:pPr>
            <a:r>
              <a:rPr lang="en-US" dirty="0"/>
              <a:t> </a:t>
            </a:r>
            <a:r>
              <a:rPr dirty="0"/>
              <a:t>Open Data for Travel Industry</a:t>
            </a:r>
          </a:p>
          <a:p>
            <a:pPr>
              <a:buFontTx/>
              <a:buAutoNum type="arabicPeriod"/>
              <a:defRPr sz="2400">
                <a:solidFill>
                  <a:srgbClr val="FFFFFF"/>
                </a:solidFill>
                <a:latin typeface="Century Gothic"/>
                <a:ea typeface="Century Gothic"/>
                <a:cs typeface="Century Gothic"/>
                <a:sym typeface="Century Gothic"/>
              </a:defRPr>
            </a:pPr>
            <a:r>
              <a:rPr dirty="0"/>
              <a:t> Challenges for Travel API</a:t>
            </a:r>
          </a:p>
        </p:txBody>
      </p:sp>
      <p:pic>
        <p:nvPicPr>
          <p:cNvPr id="141" name="Рисунок 3" descr="Рисунок 3"/>
          <p:cNvPicPr>
            <a:picLocks noChangeAspect="1"/>
          </p:cNvPicPr>
          <p:nvPr/>
        </p:nvPicPr>
        <p:blipFill>
          <a:blip r:embed="rId2"/>
          <a:stretch>
            <a:fillRect/>
          </a:stretch>
        </p:blipFill>
        <p:spPr>
          <a:xfrm>
            <a:off x="923107" y="1273583"/>
            <a:ext cx="9091752" cy="417107"/>
          </a:xfrm>
          <a:prstGeom prst="rect">
            <a:avLst/>
          </a:prstGeom>
          <a:ln w="12700">
            <a:miter lim="400000"/>
          </a:ln>
        </p:spPr>
      </p:pic>
      <p:sp>
        <p:nvSpPr>
          <p:cNvPr id="142" name="Номер слайда 4"/>
          <p:cNvSpPr txBox="1">
            <a:spLocks noGrp="1"/>
          </p:cNvSpPr>
          <p:nvPr>
            <p:ph type="sldNum" sz="quarter" idx="4294967295"/>
          </p:nvPr>
        </p:nvSpPr>
        <p:spPr>
          <a:xfrm>
            <a:off x="11704319" y="6455664"/>
            <a:ext cx="245751" cy="22570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nchor="t">
            <a:normAutofit fontScale="92500" lnSpcReduction="20000"/>
          </a:bodyPr>
          <a:lstStyle>
            <a:lvl1pPr algn="l">
              <a:spcBef>
                <a:spcPts val="600"/>
              </a:spcBef>
              <a:defRPr sz="1100">
                <a:solidFill>
                  <a:srgbClr val="808080"/>
                </a:solidFill>
              </a:defRPr>
            </a:lvl1pPr>
          </a:lstStyle>
          <a:p>
            <a:pPr marL="0" marR="0" lvl="0" indent="0" algn="l" defTabSz="914400" rtl="0" eaLnBrk="1" fontAlgn="auto" latinLnBrk="0" hangingPunct="0">
              <a:lnSpc>
                <a:spcPct val="100000"/>
              </a:lnSpc>
              <a:spcBef>
                <a:spcPts val="600"/>
              </a:spcBef>
              <a:spcAft>
                <a:spcPts val="0"/>
              </a:spcAft>
              <a:buClrTx/>
              <a:buSzTx/>
              <a:buFontTx/>
              <a:buNone/>
              <a:tabLst/>
              <a:defRPr/>
            </a:pPr>
            <a:fld id="{86CB4B4D-7CA3-9044-876B-883B54F8677D}" type="slidenum">
              <a:rPr kumimoji="0" sz="1100" b="0" i="0" u="none" strike="noStrike" kern="0" cap="none" spc="0" normalizeH="0" baseline="0" noProof="0">
                <a:ln>
                  <a:noFill/>
                </a:ln>
                <a:solidFill>
                  <a:srgbClr val="808080"/>
                </a:solidFill>
                <a:effectLst/>
                <a:uLnTx/>
                <a:uFillTx/>
                <a:latin typeface="Calibri"/>
                <a:cs typeface="Calibri"/>
                <a:sym typeface="Calibri"/>
              </a:rPr>
              <a:pPr marL="0" marR="0" lvl="0" indent="0" algn="l" defTabSz="914400" rtl="0" eaLnBrk="1" fontAlgn="auto" latinLnBrk="0" hangingPunct="0">
                <a:lnSpc>
                  <a:spcPct val="100000"/>
                </a:lnSpc>
                <a:spcBef>
                  <a:spcPts val="600"/>
                </a:spcBef>
                <a:spcAft>
                  <a:spcPts val="0"/>
                </a:spcAft>
                <a:buClrTx/>
                <a:buSzTx/>
                <a:buFontTx/>
                <a:buNone/>
                <a:tabLst/>
                <a:defRPr/>
              </a:pPr>
              <a:t>15</a:t>
            </a:fld>
            <a:endParaRPr kumimoji="0" sz="1100" b="0" i="0" u="none" strike="noStrike" kern="0" cap="none" spc="0" normalizeH="0" baseline="0" noProof="0">
              <a:ln>
                <a:noFill/>
              </a:ln>
              <a:solidFill>
                <a:srgbClr val="808080"/>
              </a:solidFill>
              <a:effectLst/>
              <a:uLnTx/>
              <a:uFillTx/>
              <a:latin typeface="Calibri"/>
              <a:cs typeface="Calibri"/>
              <a:sym typeface="Calibri"/>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Заголовок 1"/>
          <p:cNvSpPr txBox="1">
            <a:spLocks noGrp="1"/>
          </p:cNvSpPr>
          <p:nvPr>
            <p:ph type="title"/>
          </p:nvPr>
        </p:nvSpPr>
        <p:spPr>
          <a:xfrm>
            <a:off x="838200" y="365125"/>
            <a:ext cx="10515600" cy="1325563"/>
          </a:xfrm>
          <a:prstGeom prst="rect">
            <a:avLst/>
          </a:prstGeom>
        </p:spPr>
        <p:txBody>
          <a:bodyPr/>
          <a:lstStyle>
            <a:lvl1pPr>
              <a:defRPr sz="4000" b="1">
                <a:solidFill>
                  <a:srgbClr val="FFFFFF"/>
                </a:solidFill>
                <a:latin typeface="Century Gothic"/>
                <a:ea typeface="Century Gothic"/>
                <a:cs typeface="Century Gothic"/>
                <a:sym typeface="Century Gothic"/>
              </a:defRPr>
            </a:lvl1pPr>
          </a:lstStyle>
          <a:p>
            <a:r>
              <a:t>Travel Industry</a:t>
            </a:r>
          </a:p>
        </p:txBody>
      </p:sp>
      <p:pic>
        <p:nvPicPr>
          <p:cNvPr id="145" name="Рисунок 3" descr="Рисунок 3"/>
          <p:cNvPicPr>
            <a:picLocks noChangeAspect="1"/>
          </p:cNvPicPr>
          <p:nvPr/>
        </p:nvPicPr>
        <p:blipFill>
          <a:blip r:embed="rId2"/>
          <a:stretch>
            <a:fillRect/>
          </a:stretch>
        </p:blipFill>
        <p:spPr>
          <a:xfrm>
            <a:off x="923107" y="1273583"/>
            <a:ext cx="9091752" cy="417107"/>
          </a:xfrm>
          <a:prstGeom prst="rect">
            <a:avLst/>
          </a:prstGeom>
          <a:ln w="12700">
            <a:miter lim="400000"/>
          </a:ln>
        </p:spPr>
      </p:pic>
      <p:graphicFrame>
        <p:nvGraphicFramePr>
          <p:cNvPr id="146" name="Table 1"/>
          <p:cNvGraphicFramePr/>
          <p:nvPr/>
        </p:nvGraphicFramePr>
        <p:xfrm>
          <a:off x="439865" y="1754703"/>
          <a:ext cx="11659221" cy="5033897"/>
        </p:xfrm>
        <a:graphic>
          <a:graphicData uri="http://schemas.openxmlformats.org/drawingml/2006/table">
            <a:tbl>
              <a:tblPr firstRow="1" firstCol="1" bandRow="1">
                <a:tableStyleId>{4C3C2611-4C71-4FC5-86AE-919BDF0F9419}</a:tableStyleId>
              </a:tblPr>
              <a:tblGrid>
                <a:gridCol w="3886407">
                  <a:extLst>
                    <a:ext uri="{9D8B030D-6E8A-4147-A177-3AD203B41FA5}">
                      <a16:colId xmlns:a16="http://schemas.microsoft.com/office/drawing/2014/main" val="20000"/>
                    </a:ext>
                  </a:extLst>
                </a:gridCol>
                <a:gridCol w="3886407">
                  <a:extLst>
                    <a:ext uri="{9D8B030D-6E8A-4147-A177-3AD203B41FA5}">
                      <a16:colId xmlns:a16="http://schemas.microsoft.com/office/drawing/2014/main" val="20001"/>
                    </a:ext>
                  </a:extLst>
                </a:gridCol>
                <a:gridCol w="3886407">
                  <a:extLst>
                    <a:ext uri="{9D8B030D-6E8A-4147-A177-3AD203B41FA5}">
                      <a16:colId xmlns:a16="http://schemas.microsoft.com/office/drawing/2014/main" val="20002"/>
                    </a:ext>
                  </a:extLst>
                </a:gridCol>
              </a:tblGrid>
              <a:tr h="457627">
                <a:tc>
                  <a:txBody>
                    <a:bodyPr/>
                    <a:lstStyle/>
                    <a:p>
                      <a:pPr algn="ctr">
                        <a:defRPr sz="1800"/>
                      </a:pPr>
                      <a:endParaRPr/>
                    </a:p>
                  </a:txBody>
                  <a:tcPr marL="0" marR="0" marT="0" marB="0" anchor="ctr" horzOverflow="overflow"/>
                </a:tc>
                <a:tc>
                  <a:txBody>
                    <a:bodyPr/>
                    <a:lstStyle/>
                    <a:p>
                      <a:pPr algn="ctr">
                        <a:defRPr sz="1800"/>
                      </a:pPr>
                      <a:endParaRPr/>
                    </a:p>
                  </a:txBody>
                  <a:tcPr marL="0" marR="0" marT="0" marB="0" anchor="ctr" horzOverflow="overflow"/>
                </a:tc>
                <a:tc>
                  <a:txBody>
                    <a:bodyPr/>
                    <a:lstStyle/>
                    <a:p>
                      <a:pPr algn="ctr">
                        <a:defRPr sz="1800" b="0">
                          <a:solidFill>
                            <a:srgbClr val="000000"/>
                          </a:solidFill>
                        </a:defRPr>
                      </a:pPr>
                      <a:r>
                        <a:rPr b="1">
                          <a:solidFill>
                            <a:srgbClr val="FFFFFF"/>
                          </a:solidFill>
                        </a:rPr>
                        <a:t>Existing API Standard</a:t>
                      </a:r>
                    </a:p>
                  </a:txBody>
                  <a:tcPr marL="0" marR="0" marT="0" marB="0" anchor="ctr" horzOverflow="overflow"/>
                </a:tc>
                <a:extLst>
                  <a:ext uri="{0D108BD9-81ED-4DB2-BD59-A6C34878D82A}">
                    <a16:rowId xmlns:a16="http://schemas.microsoft.com/office/drawing/2014/main" val="10000"/>
                  </a:ext>
                </a:extLst>
              </a:tr>
              <a:tr h="457627">
                <a:tc>
                  <a:txBody>
                    <a:bodyPr/>
                    <a:lstStyle/>
                    <a:p>
                      <a:pPr algn="ctr">
                        <a:defRPr sz="1800" b="0">
                          <a:solidFill>
                            <a:srgbClr val="000000"/>
                          </a:solidFill>
                        </a:defRPr>
                      </a:pPr>
                      <a:r>
                        <a:rPr b="1">
                          <a:solidFill>
                            <a:srgbClr val="FFFFFF"/>
                          </a:solidFill>
                        </a:rPr>
                        <a:t>Food</a:t>
                      </a:r>
                    </a:p>
                  </a:txBody>
                  <a:tcPr marL="0" marR="0" marT="0" marB="0" anchor="ctr" horzOverflow="overflow"/>
                </a:tc>
                <a:tc>
                  <a:txBody>
                    <a:bodyPr/>
                    <a:lstStyle/>
                    <a:p>
                      <a:pPr algn="ctr">
                        <a:defRPr sz="1800"/>
                      </a:pPr>
                      <a:r>
                        <a:t>Restaurant</a:t>
                      </a:r>
                    </a:p>
                  </a:txBody>
                  <a:tcPr marL="0" marR="0" marT="0" marB="0" anchor="ctr" horzOverflow="overflow"/>
                </a:tc>
                <a:tc>
                  <a:txBody>
                    <a:bodyPr/>
                    <a:lstStyle/>
                    <a:p>
                      <a:pPr algn="l">
                        <a:defRPr sz="1800"/>
                      </a:pPr>
                      <a:endParaRPr/>
                    </a:p>
                  </a:txBody>
                  <a:tcPr marL="0" marR="0" marT="0" marB="0" horzOverflow="overflow"/>
                </a:tc>
                <a:extLst>
                  <a:ext uri="{0D108BD9-81ED-4DB2-BD59-A6C34878D82A}">
                    <a16:rowId xmlns:a16="http://schemas.microsoft.com/office/drawing/2014/main" val="10001"/>
                  </a:ext>
                </a:extLst>
              </a:tr>
              <a:tr h="457627">
                <a:tc>
                  <a:txBody>
                    <a:bodyPr/>
                    <a:lstStyle/>
                    <a:p>
                      <a:pPr algn="ctr">
                        <a:defRPr sz="1800" b="0">
                          <a:solidFill>
                            <a:srgbClr val="000000"/>
                          </a:solidFill>
                        </a:defRPr>
                      </a:pPr>
                      <a:r>
                        <a:rPr b="1">
                          <a:solidFill>
                            <a:srgbClr val="FFFFFF"/>
                          </a:solidFill>
                        </a:rPr>
                        <a:t>Accommodation</a:t>
                      </a:r>
                    </a:p>
                  </a:txBody>
                  <a:tcPr marL="0" marR="0" marT="0" marB="0" anchor="ctr" horzOverflow="overflow"/>
                </a:tc>
                <a:tc>
                  <a:txBody>
                    <a:bodyPr/>
                    <a:lstStyle/>
                    <a:p>
                      <a:pPr algn="ctr">
                        <a:defRPr sz="1800"/>
                      </a:pPr>
                      <a:r>
                        <a:t>Hotels, B&amp;B, Lodging House</a:t>
                      </a:r>
                    </a:p>
                  </a:txBody>
                  <a:tcPr marL="0" marR="0" marT="0" marB="0" anchor="ctr" horzOverflow="overflow"/>
                </a:tc>
                <a:tc>
                  <a:txBody>
                    <a:bodyPr/>
                    <a:lstStyle/>
                    <a:p>
                      <a:pPr algn="ctr">
                        <a:defRPr sz="1800"/>
                      </a:pPr>
                      <a:r>
                        <a:t>Open Travel Alliance (XML), SLH</a:t>
                      </a:r>
                    </a:p>
                  </a:txBody>
                  <a:tcPr marL="0" marR="0" marT="0" marB="0" anchor="ctr" horzOverflow="overflow"/>
                </a:tc>
                <a:extLst>
                  <a:ext uri="{0D108BD9-81ED-4DB2-BD59-A6C34878D82A}">
                    <a16:rowId xmlns:a16="http://schemas.microsoft.com/office/drawing/2014/main" val="10002"/>
                  </a:ext>
                </a:extLst>
              </a:tr>
              <a:tr h="457627">
                <a:tc>
                  <a:txBody>
                    <a:bodyPr/>
                    <a:lstStyle/>
                    <a:p>
                      <a:pPr algn="ctr">
                        <a:defRPr sz="1800" b="0">
                          <a:solidFill>
                            <a:srgbClr val="000000"/>
                          </a:solidFill>
                        </a:defRPr>
                      </a:pPr>
                      <a:r>
                        <a:rPr b="1">
                          <a:solidFill>
                            <a:srgbClr val="FFFFFF"/>
                          </a:solidFill>
                        </a:rPr>
                        <a:t>Transportation</a:t>
                      </a:r>
                    </a:p>
                  </a:txBody>
                  <a:tcPr marL="0" marR="0" marT="0" marB="0" anchor="ctr" horzOverflow="overflow"/>
                </a:tc>
                <a:tc>
                  <a:txBody>
                    <a:bodyPr/>
                    <a:lstStyle/>
                    <a:p>
                      <a:pPr algn="ctr">
                        <a:defRPr sz="1800"/>
                      </a:pPr>
                      <a:r>
                        <a:t>Airline, Train, Cruise</a:t>
                      </a:r>
                    </a:p>
                  </a:txBody>
                  <a:tcPr marL="0" marR="0" marT="0" marB="0" anchor="ctr" horzOverflow="overflow"/>
                </a:tc>
                <a:tc>
                  <a:txBody>
                    <a:bodyPr/>
                    <a:lstStyle/>
                    <a:p>
                      <a:pPr algn="ctr">
                        <a:defRPr sz="1800"/>
                      </a:pPr>
                      <a:r>
                        <a:t>NDC by IATA (XML)</a:t>
                      </a:r>
                    </a:p>
                  </a:txBody>
                  <a:tcPr marL="0" marR="0" marT="0" marB="0" anchor="ctr" horzOverflow="overflow"/>
                </a:tc>
                <a:extLst>
                  <a:ext uri="{0D108BD9-81ED-4DB2-BD59-A6C34878D82A}">
                    <a16:rowId xmlns:a16="http://schemas.microsoft.com/office/drawing/2014/main" val="10003"/>
                  </a:ext>
                </a:extLst>
              </a:tr>
              <a:tr h="457627">
                <a:tc>
                  <a:txBody>
                    <a:bodyPr/>
                    <a:lstStyle/>
                    <a:p>
                      <a:pPr algn="ctr">
                        <a:defRPr sz="1800" b="0">
                          <a:solidFill>
                            <a:srgbClr val="000000"/>
                          </a:solidFill>
                        </a:defRPr>
                      </a:pPr>
                      <a:r>
                        <a:rPr b="1">
                          <a:solidFill>
                            <a:srgbClr val="FFFFFF"/>
                          </a:solidFill>
                        </a:rPr>
                        <a:t>Destination</a:t>
                      </a:r>
                    </a:p>
                  </a:txBody>
                  <a:tcPr marL="0" marR="0" marT="0" marB="0" anchor="ctr" horzOverflow="overflow"/>
                </a:tc>
                <a:tc>
                  <a:txBody>
                    <a:bodyPr/>
                    <a:lstStyle/>
                    <a:p>
                      <a:pPr algn="ctr">
                        <a:defRPr sz="1800"/>
                      </a:pPr>
                      <a:r>
                        <a:t>Museum, National Park</a:t>
                      </a:r>
                    </a:p>
                  </a:txBody>
                  <a:tcPr marL="0" marR="0" marT="0" marB="0" anchor="ctr" horzOverflow="overflow"/>
                </a:tc>
                <a:tc>
                  <a:txBody>
                    <a:bodyPr/>
                    <a:lstStyle/>
                    <a:p>
                      <a:pPr algn="ctr">
                        <a:defRPr sz="1800"/>
                      </a:pPr>
                      <a:endParaRPr/>
                    </a:p>
                  </a:txBody>
                  <a:tcPr marL="0" marR="0" marT="0" marB="0" anchor="ctr" horzOverflow="overflow"/>
                </a:tc>
                <a:extLst>
                  <a:ext uri="{0D108BD9-81ED-4DB2-BD59-A6C34878D82A}">
                    <a16:rowId xmlns:a16="http://schemas.microsoft.com/office/drawing/2014/main" val="10004"/>
                  </a:ext>
                </a:extLst>
              </a:tr>
              <a:tr h="457627">
                <a:tc>
                  <a:txBody>
                    <a:bodyPr/>
                    <a:lstStyle/>
                    <a:p>
                      <a:pPr algn="ctr">
                        <a:defRPr sz="1800" b="0">
                          <a:solidFill>
                            <a:srgbClr val="000000"/>
                          </a:solidFill>
                        </a:defRPr>
                      </a:pPr>
                      <a:r>
                        <a:rPr b="1">
                          <a:solidFill>
                            <a:srgbClr val="FFFFFF"/>
                          </a:solidFill>
                        </a:rPr>
                        <a:t>Shopping</a:t>
                      </a:r>
                    </a:p>
                  </a:txBody>
                  <a:tcPr marL="0" marR="0" marT="0" marB="0" anchor="ctr" horzOverflow="overflow"/>
                </a:tc>
                <a:tc>
                  <a:txBody>
                    <a:bodyPr/>
                    <a:lstStyle/>
                    <a:p>
                      <a:pPr algn="ctr">
                        <a:defRPr sz="1800"/>
                      </a:pPr>
                      <a:r>
                        <a:t>Gift Shops</a:t>
                      </a:r>
                    </a:p>
                  </a:txBody>
                  <a:tcPr marL="0" marR="0" marT="0" marB="0" anchor="ctr" horzOverflow="overflow"/>
                </a:tc>
                <a:tc>
                  <a:txBody>
                    <a:bodyPr/>
                    <a:lstStyle/>
                    <a:p>
                      <a:pPr algn="ctr">
                        <a:defRPr sz="1800"/>
                      </a:pPr>
                      <a:endParaRPr/>
                    </a:p>
                  </a:txBody>
                  <a:tcPr marL="0" marR="0" marT="0" marB="0" anchor="ctr" horzOverflow="overflow"/>
                </a:tc>
                <a:extLst>
                  <a:ext uri="{0D108BD9-81ED-4DB2-BD59-A6C34878D82A}">
                    <a16:rowId xmlns:a16="http://schemas.microsoft.com/office/drawing/2014/main" val="10005"/>
                  </a:ext>
                </a:extLst>
              </a:tr>
              <a:tr h="457627">
                <a:tc>
                  <a:txBody>
                    <a:bodyPr/>
                    <a:lstStyle/>
                    <a:p>
                      <a:pPr algn="ctr">
                        <a:defRPr sz="1800" b="0">
                          <a:solidFill>
                            <a:srgbClr val="000000"/>
                          </a:solidFill>
                        </a:defRPr>
                      </a:pPr>
                      <a:r>
                        <a:rPr b="1">
                          <a:solidFill>
                            <a:srgbClr val="FFFFFF"/>
                          </a:solidFill>
                        </a:rPr>
                        <a:t>Entertainment</a:t>
                      </a:r>
                    </a:p>
                  </a:txBody>
                  <a:tcPr marL="0" marR="0" marT="0" marB="0" anchor="ctr" horzOverflow="overflow"/>
                </a:tc>
                <a:tc>
                  <a:txBody>
                    <a:bodyPr/>
                    <a:lstStyle/>
                    <a:p>
                      <a:pPr algn="ctr">
                        <a:defRPr sz="1800"/>
                      </a:pPr>
                      <a:r>
                        <a:t>Theater, Opera, Theme Park</a:t>
                      </a:r>
                    </a:p>
                  </a:txBody>
                  <a:tcPr marL="0" marR="0" marT="0" marB="0" anchor="ctr" horzOverflow="overflow"/>
                </a:tc>
                <a:tc>
                  <a:txBody>
                    <a:bodyPr/>
                    <a:lstStyle/>
                    <a:p>
                      <a:pPr algn="ctr">
                        <a:defRPr sz="1800"/>
                      </a:pPr>
                      <a:endParaRPr/>
                    </a:p>
                  </a:txBody>
                  <a:tcPr marL="0" marR="0" marT="0" marB="0" anchor="ctr" horzOverflow="overflow"/>
                </a:tc>
                <a:extLst>
                  <a:ext uri="{0D108BD9-81ED-4DB2-BD59-A6C34878D82A}">
                    <a16:rowId xmlns:a16="http://schemas.microsoft.com/office/drawing/2014/main" val="10006"/>
                  </a:ext>
                </a:extLst>
              </a:tr>
              <a:tr h="457627">
                <a:tc>
                  <a:txBody>
                    <a:bodyPr/>
                    <a:lstStyle/>
                    <a:p>
                      <a:pPr algn="ctr">
                        <a:defRPr sz="1800" b="0">
                          <a:solidFill>
                            <a:srgbClr val="000000"/>
                          </a:solidFill>
                        </a:defRPr>
                      </a:pPr>
                      <a:r>
                        <a:rPr b="1">
                          <a:solidFill>
                            <a:srgbClr val="FFFFFF"/>
                          </a:solidFill>
                        </a:rPr>
                        <a:t>Travel Agency</a:t>
                      </a:r>
                    </a:p>
                  </a:txBody>
                  <a:tcPr marL="0" marR="0" marT="0" marB="0" anchor="ctr" horzOverflow="overflow"/>
                </a:tc>
                <a:tc>
                  <a:txBody>
                    <a:bodyPr/>
                    <a:lstStyle/>
                    <a:p>
                      <a:pPr algn="ctr">
                        <a:defRPr sz="1800"/>
                      </a:pPr>
                      <a:r>
                        <a:t>Agency, DMC, DMO, Guide</a:t>
                      </a:r>
                    </a:p>
                  </a:txBody>
                  <a:tcPr marL="0" marR="0" marT="0" marB="0" anchor="ctr" horzOverflow="overflow"/>
                </a:tc>
                <a:tc>
                  <a:txBody>
                    <a:bodyPr/>
                    <a:lstStyle/>
                    <a:p>
                      <a:pPr algn="ctr">
                        <a:defRPr sz="1800"/>
                      </a:pPr>
                      <a:endParaRPr/>
                    </a:p>
                  </a:txBody>
                  <a:tcPr marL="0" marR="0" marT="0" marB="0" anchor="ctr" horzOverflow="overflow"/>
                </a:tc>
                <a:extLst>
                  <a:ext uri="{0D108BD9-81ED-4DB2-BD59-A6C34878D82A}">
                    <a16:rowId xmlns:a16="http://schemas.microsoft.com/office/drawing/2014/main" val="10007"/>
                  </a:ext>
                </a:extLst>
              </a:tr>
              <a:tr h="457627">
                <a:tc>
                  <a:txBody>
                    <a:bodyPr/>
                    <a:lstStyle/>
                    <a:p>
                      <a:pPr algn="ctr">
                        <a:defRPr sz="1800" b="0">
                          <a:solidFill>
                            <a:srgbClr val="000000"/>
                          </a:solidFill>
                        </a:defRPr>
                      </a:pPr>
                      <a:r>
                        <a:rPr b="1">
                          <a:solidFill>
                            <a:srgbClr val="FFFFFF"/>
                          </a:solidFill>
                        </a:rPr>
                        <a:t>Local Government</a:t>
                      </a:r>
                    </a:p>
                  </a:txBody>
                  <a:tcPr marL="0" marR="0" marT="0" marB="0" anchor="ctr" horzOverflow="overflow"/>
                </a:tc>
                <a:tc>
                  <a:txBody>
                    <a:bodyPr/>
                    <a:lstStyle/>
                    <a:p>
                      <a:pPr algn="ctr">
                        <a:defRPr sz="1800"/>
                      </a:pPr>
                      <a:r>
                        <a:t>Tourism Bureau </a:t>
                      </a:r>
                    </a:p>
                  </a:txBody>
                  <a:tcPr marL="0" marR="0" marT="0" marB="0" anchor="ctr" horzOverflow="overflow"/>
                </a:tc>
                <a:tc>
                  <a:txBody>
                    <a:bodyPr/>
                    <a:lstStyle/>
                    <a:p>
                      <a:pPr algn="ctr">
                        <a:defRPr sz="1800"/>
                      </a:pPr>
                      <a:endParaRPr/>
                    </a:p>
                  </a:txBody>
                  <a:tcPr marL="0" marR="0" marT="0" marB="0" anchor="ctr" horzOverflow="overflow"/>
                </a:tc>
                <a:extLst>
                  <a:ext uri="{0D108BD9-81ED-4DB2-BD59-A6C34878D82A}">
                    <a16:rowId xmlns:a16="http://schemas.microsoft.com/office/drawing/2014/main" val="10008"/>
                  </a:ext>
                </a:extLst>
              </a:tr>
              <a:tr h="457627">
                <a:tc>
                  <a:txBody>
                    <a:bodyPr/>
                    <a:lstStyle/>
                    <a:p>
                      <a:pPr algn="ctr">
                        <a:defRPr sz="1800" b="0">
                          <a:solidFill>
                            <a:srgbClr val="000000"/>
                          </a:solidFill>
                        </a:defRPr>
                      </a:pPr>
                      <a:r>
                        <a:rPr b="1">
                          <a:solidFill>
                            <a:srgbClr val="FFFFFF"/>
                          </a:solidFill>
                        </a:rPr>
                        <a:t>Experience Programs</a:t>
                      </a:r>
                    </a:p>
                  </a:txBody>
                  <a:tcPr marL="0" marR="0" marT="0" marB="0" anchor="ctr" horzOverflow="overflow"/>
                </a:tc>
                <a:tc>
                  <a:txBody>
                    <a:bodyPr/>
                    <a:lstStyle/>
                    <a:p>
                      <a:pPr algn="ctr">
                        <a:defRPr sz="1800"/>
                      </a:pPr>
                      <a:r>
                        <a:t>Culture Experience, Activities, Excursion </a:t>
                      </a:r>
                    </a:p>
                  </a:txBody>
                  <a:tcPr marL="0" marR="0" marT="0" marB="0" anchor="ctr" horzOverflow="overflow"/>
                </a:tc>
                <a:tc>
                  <a:txBody>
                    <a:bodyPr/>
                    <a:lstStyle/>
                    <a:p>
                      <a:pPr algn="ctr">
                        <a:defRPr sz="1800"/>
                      </a:pPr>
                      <a:r>
                        <a:t>EP project</a:t>
                      </a:r>
                    </a:p>
                  </a:txBody>
                  <a:tcPr marL="0" marR="0" marT="0" marB="0" anchor="ctr" horzOverflow="overflow"/>
                </a:tc>
                <a:extLst>
                  <a:ext uri="{0D108BD9-81ED-4DB2-BD59-A6C34878D82A}">
                    <a16:rowId xmlns:a16="http://schemas.microsoft.com/office/drawing/2014/main" val="10009"/>
                  </a:ext>
                </a:extLst>
              </a:tr>
              <a:tr h="457627">
                <a:tc>
                  <a:txBody>
                    <a:bodyPr/>
                    <a:lstStyle/>
                    <a:p>
                      <a:pPr algn="ctr">
                        <a:defRPr sz="1800" b="0">
                          <a:solidFill>
                            <a:srgbClr val="000000"/>
                          </a:solidFill>
                        </a:defRPr>
                      </a:pPr>
                      <a:r>
                        <a:rPr b="1">
                          <a:solidFill>
                            <a:srgbClr val="FFFFFF"/>
                          </a:solidFill>
                        </a:rPr>
                        <a:t>Traveler</a:t>
                      </a:r>
                    </a:p>
                  </a:txBody>
                  <a:tcPr marL="0" marR="0" marT="0" marB="0" anchor="ctr" horzOverflow="overflow"/>
                </a:tc>
                <a:tc>
                  <a:txBody>
                    <a:bodyPr/>
                    <a:lstStyle/>
                    <a:p>
                      <a:pPr algn="ctr">
                        <a:defRPr sz="1800"/>
                      </a:pPr>
                      <a:endParaRPr/>
                    </a:p>
                  </a:txBody>
                  <a:tcPr marL="0" marR="0" marT="0" marB="0" anchor="ctr" horzOverflow="overflow"/>
                </a:tc>
                <a:tc>
                  <a:txBody>
                    <a:bodyPr/>
                    <a:lstStyle/>
                    <a:p>
                      <a:pPr algn="ctr">
                        <a:defRPr sz="1800"/>
                      </a:pPr>
                      <a:endParaRPr/>
                    </a:p>
                  </a:txBody>
                  <a:tcPr marL="0" marR="0" marT="0" marB="0" anchor="ctr" horzOverflow="overflow"/>
                </a:tc>
                <a:extLst>
                  <a:ext uri="{0D108BD9-81ED-4DB2-BD59-A6C34878D82A}">
                    <a16:rowId xmlns:a16="http://schemas.microsoft.com/office/drawing/2014/main" val="10010"/>
                  </a:ext>
                </a:extLst>
              </a:tr>
            </a:tbl>
          </a:graphicData>
        </a:graphic>
      </p:graphicFrame>
      <p:sp>
        <p:nvSpPr>
          <p:cNvPr id="147" name="Номер слайда 4"/>
          <p:cNvSpPr txBox="1">
            <a:spLocks noGrp="1"/>
          </p:cNvSpPr>
          <p:nvPr>
            <p:ph type="sldNum" sz="quarter" idx="4294967295"/>
          </p:nvPr>
        </p:nvSpPr>
        <p:spPr>
          <a:xfrm>
            <a:off x="11704319" y="6455664"/>
            <a:ext cx="245751" cy="22570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nchor="t">
            <a:normAutofit fontScale="92500" lnSpcReduction="20000"/>
          </a:bodyPr>
          <a:lstStyle>
            <a:lvl1pPr algn="l">
              <a:spcBef>
                <a:spcPts val="600"/>
              </a:spcBef>
              <a:defRPr sz="1100">
                <a:solidFill>
                  <a:srgbClr val="808080"/>
                </a:solidFill>
              </a:defRPr>
            </a:lvl1pPr>
          </a:lstStyle>
          <a:p>
            <a:pPr marL="0" marR="0" lvl="0" indent="0" algn="l" defTabSz="914400" rtl="0" eaLnBrk="1" fontAlgn="auto" latinLnBrk="0" hangingPunct="0">
              <a:lnSpc>
                <a:spcPct val="100000"/>
              </a:lnSpc>
              <a:spcBef>
                <a:spcPts val="600"/>
              </a:spcBef>
              <a:spcAft>
                <a:spcPts val="0"/>
              </a:spcAft>
              <a:buClrTx/>
              <a:buSzTx/>
              <a:buFontTx/>
              <a:buNone/>
              <a:tabLst/>
              <a:defRPr/>
            </a:pPr>
            <a:fld id="{86CB4B4D-7CA3-9044-876B-883B54F8677D}" type="slidenum">
              <a:rPr kumimoji="0" sz="1100" b="0" i="0" u="none" strike="noStrike" kern="0" cap="none" spc="0" normalizeH="0" baseline="0" noProof="0">
                <a:ln>
                  <a:noFill/>
                </a:ln>
                <a:solidFill>
                  <a:srgbClr val="808080"/>
                </a:solidFill>
                <a:effectLst/>
                <a:uLnTx/>
                <a:uFillTx/>
                <a:latin typeface="Calibri"/>
                <a:cs typeface="Calibri"/>
                <a:sym typeface="Calibri"/>
              </a:rPr>
              <a:pPr marL="0" marR="0" lvl="0" indent="0" algn="l" defTabSz="914400" rtl="0" eaLnBrk="1" fontAlgn="auto" latinLnBrk="0" hangingPunct="0">
                <a:lnSpc>
                  <a:spcPct val="100000"/>
                </a:lnSpc>
                <a:spcBef>
                  <a:spcPts val="600"/>
                </a:spcBef>
                <a:spcAft>
                  <a:spcPts val="0"/>
                </a:spcAft>
                <a:buClrTx/>
                <a:buSzTx/>
                <a:buFontTx/>
                <a:buNone/>
                <a:tabLst/>
                <a:defRPr/>
              </a:pPr>
              <a:t>16</a:t>
            </a:fld>
            <a:endParaRPr kumimoji="0" sz="1100" b="0" i="0" u="none" strike="noStrike" kern="0" cap="none" spc="0" normalizeH="0" baseline="0" noProof="0">
              <a:ln>
                <a:noFill/>
              </a:ln>
              <a:solidFill>
                <a:srgbClr val="808080"/>
              </a:solidFill>
              <a:effectLst/>
              <a:uLnTx/>
              <a:uFillTx/>
              <a:latin typeface="Calibri"/>
              <a:cs typeface="Calibri"/>
              <a:sym typeface="Calibri"/>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 name="Заголовок 1"/>
          <p:cNvSpPr txBox="1">
            <a:spLocks noGrp="1"/>
          </p:cNvSpPr>
          <p:nvPr>
            <p:ph type="title"/>
          </p:nvPr>
        </p:nvSpPr>
        <p:spPr>
          <a:xfrm>
            <a:off x="838200" y="365125"/>
            <a:ext cx="10515600" cy="1325563"/>
          </a:xfrm>
          <a:prstGeom prst="rect">
            <a:avLst/>
          </a:prstGeom>
        </p:spPr>
        <p:txBody>
          <a:bodyPr/>
          <a:lstStyle>
            <a:lvl1pPr>
              <a:defRPr sz="4000" b="1">
                <a:solidFill>
                  <a:srgbClr val="FFFFFF"/>
                </a:solidFill>
                <a:latin typeface="Century Gothic"/>
                <a:ea typeface="Century Gothic"/>
                <a:cs typeface="Century Gothic"/>
                <a:sym typeface="Century Gothic"/>
              </a:defRPr>
            </a:lvl1pPr>
          </a:lstStyle>
          <a:p>
            <a:r>
              <a:t>Challenges</a:t>
            </a:r>
          </a:p>
        </p:txBody>
      </p:sp>
      <p:sp>
        <p:nvSpPr>
          <p:cNvPr id="674" name="Объект 2"/>
          <p:cNvSpPr txBox="1">
            <a:spLocks noGrp="1"/>
          </p:cNvSpPr>
          <p:nvPr>
            <p:ph type="body" sz="quarter" idx="1"/>
          </p:nvPr>
        </p:nvSpPr>
        <p:spPr>
          <a:xfrm>
            <a:off x="838200" y="1825624"/>
            <a:ext cx="10515600" cy="810347"/>
          </a:xfrm>
          <a:prstGeom prst="rect">
            <a:avLst/>
          </a:prstGeom>
        </p:spPr>
        <p:txBody>
          <a:bodyPr/>
          <a:lstStyle>
            <a:lvl1pPr marL="0" indent="0" defTabSz="777240">
              <a:spcBef>
                <a:spcPts val="800"/>
              </a:spcBef>
              <a:buSzTx/>
              <a:buNone/>
              <a:defRPr sz="2000">
                <a:solidFill>
                  <a:srgbClr val="FFFFFF"/>
                </a:solidFill>
                <a:latin typeface="Century Gothic"/>
                <a:ea typeface="Century Gothic"/>
                <a:cs typeface="Century Gothic"/>
                <a:sym typeface="Century Gothic"/>
              </a:defRPr>
            </a:lvl1pPr>
          </a:lstStyle>
          <a:p>
            <a:r>
              <a:t>Data Protection</a:t>
            </a:r>
          </a:p>
        </p:txBody>
      </p:sp>
      <p:pic>
        <p:nvPicPr>
          <p:cNvPr id="675" name="Рисунок 3" descr="Рисунок 3"/>
          <p:cNvPicPr>
            <a:picLocks noChangeAspect="1"/>
          </p:cNvPicPr>
          <p:nvPr/>
        </p:nvPicPr>
        <p:blipFill>
          <a:blip r:embed="rId2"/>
          <a:stretch>
            <a:fillRect/>
          </a:stretch>
        </p:blipFill>
        <p:spPr>
          <a:xfrm>
            <a:off x="923107" y="1273583"/>
            <a:ext cx="9091752" cy="417107"/>
          </a:xfrm>
          <a:prstGeom prst="rect">
            <a:avLst/>
          </a:prstGeom>
          <a:ln w="12700">
            <a:miter lim="400000"/>
          </a:ln>
        </p:spPr>
      </p:pic>
      <p:grpSp>
        <p:nvGrpSpPr>
          <p:cNvPr id="678" name="Government"/>
          <p:cNvGrpSpPr/>
          <p:nvPr/>
        </p:nvGrpSpPr>
        <p:grpSpPr>
          <a:xfrm>
            <a:off x="866560" y="3208550"/>
            <a:ext cx="1622413" cy="391707"/>
            <a:chOff x="0" y="0"/>
            <a:chExt cx="1622411" cy="391706"/>
          </a:xfrm>
        </p:grpSpPr>
        <p:sp>
          <p:nvSpPr>
            <p:cNvPr id="676" name="Rounded Rectangle"/>
            <p:cNvSpPr/>
            <p:nvPr/>
          </p:nvSpPr>
          <p:spPr>
            <a:xfrm>
              <a:off x="0" y="0"/>
              <a:ext cx="1622412" cy="391707"/>
            </a:xfrm>
            <a:prstGeom prst="roundRect">
              <a:avLst>
                <a:gd name="adj" fmla="val 48634"/>
              </a:avLst>
            </a:prstGeom>
            <a:noFill/>
            <a:ln w="25400" cap="flat">
              <a:solidFill>
                <a:srgbClr val="DDDDDD"/>
              </a:solidFill>
              <a:prstDash val="solid"/>
              <a:miter lim="800000"/>
            </a:ln>
            <a:effectLst/>
          </p:spPr>
          <p:txBody>
            <a:bodyPr wrap="square" lIns="45718" tIns="45718" rIns="45718" bIns="45718"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latin typeface="+mn-lt"/>
                  <a:ea typeface="+mn-ea"/>
                  <a:cs typeface="+mn-cs"/>
                  <a:sym typeface="Calibri"/>
                </a:defRPr>
              </a:pPr>
              <a:endParaRPr kumimoji="0" sz="1800" b="0" i="0" u="none" strike="noStrike" kern="0" cap="none" spc="0" normalizeH="0" baseline="0" noProof="0">
                <a:ln>
                  <a:noFill/>
                </a:ln>
                <a:solidFill>
                  <a:srgbClr val="FFFFFF"/>
                </a:solidFill>
                <a:effectLst/>
                <a:uLnTx/>
                <a:uFillTx/>
                <a:latin typeface="Calibri"/>
                <a:cs typeface="Calibri"/>
                <a:sym typeface="Calibri"/>
              </a:endParaRPr>
            </a:p>
          </p:txBody>
        </p:sp>
        <p:sp>
          <p:nvSpPr>
            <p:cNvPr id="677" name="Government"/>
            <p:cNvSpPr txBox="1"/>
            <p:nvPr/>
          </p:nvSpPr>
          <p:spPr>
            <a:xfrm>
              <a:off x="68495" y="29310"/>
              <a:ext cx="1485421" cy="33308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solidFill>
                    <a:srgbClr val="FFFFFF"/>
                  </a:solidFill>
                  <a:latin typeface="+mn-lt"/>
                  <a:ea typeface="+mn-ea"/>
                  <a:cs typeface="+mn-cs"/>
                  <a:sym typeface="Calibri"/>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800" b="0" i="0" u="none" strike="noStrike" kern="0" cap="none" spc="0" normalizeH="0" baseline="0" noProof="0">
                  <a:ln>
                    <a:noFill/>
                  </a:ln>
                  <a:solidFill>
                    <a:srgbClr val="FFFFFF"/>
                  </a:solidFill>
                  <a:effectLst/>
                  <a:uLnTx/>
                  <a:uFillTx/>
                  <a:latin typeface="Calibri"/>
                  <a:cs typeface="Calibri"/>
                  <a:sym typeface="Calibri"/>
                </a:rPr>
                <a:t>Government</a:t>
              </a:r>
            </a:p>
          </p:txBody>
        </p:sp>
      </p:grpSp>
      <p:grpSp>
        <p:nvGrpSpPr>
          <p:cNvPr id="681" name="DMC/DMO"/>
          <p:cNvGrpSpPr/>
          <p:nvPr/>
        </p:nvGrpSpPr>
        <p:grpSpPr>
          <a:xfrm>
            <a:off x="3630172" y="3208550"/>
            <a:ext cx="1622413" cy="391707"/>
            <a:chOff x="0" y="0"/>
            <a:chExt cx="1622411" cy="391706"/>
          </a:xfrm>
        </p:grpSpPr>
        <p:sp>
          <p:nvSpPr>
            <p:cNvPr id="679" name="Rounded Rectangle"/>
            <p:cNvSpPr/>
            <p:nvPr/>
          </p:nvSpPr>
          <p:spPr>
            <a:xfrm>
              <a:off x="0" y="0"/>
              <a:ext cx="1622412" cy="391707"/>
            </a:xfrm>
            <a:prstGeom prst="roundRect">
              <a:avLst>
                <a:gd name="adj" fmla="val 48634"/>
              </a:avLst>
            </a:prstGeom>
            <a:noFill/>
            <a:ln w="25400" cap="flat">
              <a:solidFill>
                <a:srgbClr val="DDDDDD"/>
              </a:solidFill>
              <a:prstDash val="solid"/>
              <a:miter lim="800000"/>
            </a:ln>
            <a:effectLst/>
          </p:spPr>
          <p:txBody>
            <a:bodyPr wrap="square" lIns="45718" tIns="45718" rIns="45718" bIns="45718"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latin typeface="+mn-lt"/>
                  <a:ea typeface="+mn-ea"/>
                  <a:cs typeface="+mn-cs"/>
                  <a:sym typeface="Calibri"/>
                </a:defRPr>
              </a:pPr>
              <a:endParaRPr kumimoji="0" sz="1800" b="0" i="0" u="none" strike="noStrike" kern="0" cap="none" spc="0" normalizeH="0" baseline="0" noProof="0">
                <a:ln>
                  <a:noFill/>
                </a:ln>
                <a:solidFill>
                  <a:srgbClr val="FFFFFF"/>
                </a:solidFill>
                <a:effectLst/>
                <a:uLnTx/>
                <a:uFillTx/>
                <a:latin typeface="Calibri"/>
                <a:cs typeface="Calibri"/>
                <a:sym typeface="Calibri"/>
              </a:endParaRPr>
            </a:p>
          </p:txBody>
        </p:sp>
        <p:sp>
          <p:nvSpPr>
            <p:cNvPr id="680" name="DMC/DMO"/>
            <p:cNvSpPr txBox="1"/>
            <p:nvPr/>
          </p:nvSpPr>
          <p:spPr>
            <a:xfrm>
              <a:off x="68495" y="29310"/>
              <a:ext cx="1485421" cy="33308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solidFill>
                    <a:srgbClr val="FFFFFF"/>
                  </a:solidFill>
                  <a:latin typeface="+mn-lt"/>
                  <a:ea typeface="+mn-ea"/>
                  <a:cs typeface="+mn-cs"/>
                  <a:sym typeface="Calibri"/>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800" b="0" i="0" u="none" strike="noStrike" kern="0" cap="none" spc="0" normalizeH="0" baseline="0" noProof="0">
                  <a:ln>
                    <a:noFill/>
                  </a:ln>
                  <a:solidFill>
                    <a:srgbClr val="FFFFFF"/>
                  </a:solidFill>
                  <a:effectLst/>
                  <a:uLnTx/>
                  <a:uFillTx/>
                  <a:latin typeface="Calibri"/>
                  <a:cs typeface="Calibri"/>
                  <a:sym typeface="Calibri"/>
                </a:rPr>
                <a:t>DMC/DMO</a:t>
              </a:r>
            </a:p>
          </p:txBody>
        </p:sp>
      </p:grpSp>
      <p:grpSp>
        <p:nvGrpSpPr>
          <p:cNvPr id="684" name="Traveller"/>
          <p:cNvGrpSpPr/>
          <p:nvPr/>
        </p:nvGrpSpPr>
        <p:grpSpPr>
          <a:xfrm>
            <a:off x="9157396" y="3208550"/>
            <a:ext cx="1622412" cy="391707"/>
            <a:chOff x="0" y="0"/>
            <a:chExt cx="1622411" cy="391706"/>
          </a:xfrm>
        </p:grpSpPr>
        <p:sp>
          <p:nvSpPr>
            <p:cNvPr id="682" name="Rounded Rectangle"/>
            <p:cNvSpPr/>
            <p:nvPr/>
          </p:nvSpPr>
          <p:spPr>
            <a:xfrm>
              <a:off x="0" y="0"/>
              <a:ext cx="1622412" cy="391707"/>
            </a:xfrm>
            <a:prstGeom prst="roundRect">
              <a:avLst>
                <a:gd name="adj" fmla="val 48634"/>
              </a:avLst>
            </a:prstGeom>
            <a:noFill/>
            <a:ln w="25400" cap="flat">
              <a:solidFill>
                <a:srgbClr val="DDDDDD"/>
              </a:solidFill>
              <a:prstDash val="solid"/>
              <a:miter lim="800000"/>
            </a:ln>
            <a:effectLst/>
          </p:spPr>
          <p:txBody>
            <a:bodyPr wrap="square" lIns="45718" tIns="45718" rIns="45718" bIns="45718"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latin typeface="+mn-lt"/>
                  <a:ea typeface="+mn-ea"/>
                  <a:cs typeface="+mn-cs"/>
                  <a:sym typeface="Calibri"/>
                </a:defRPr>
              </a:pPr>
              <a:endParaRPr kumimoji="0" sz="1800" b="0" i="0" u="none" strike="noStrike" kern="0" cap="none" spc="0" normalizeH="0" baseline="0" noProof="0">
                <a:ln>
                  <a:noFill/>
                </a:ln>
                <a:solidFill>
                  <a:srgbClr val="FFFFFF"/>
                </a:solidFill>
                <a:effectLst/>
                <a:uLnTx/>
                <a:uFillTx/>
                <a:latin typeface="Calibri"/>
                <a:cs typeface="Calibri"/>
                <a:sym typeface="Calibri"/>
              </a:endParaRPr>
            </a:p>
          </p:txBody>
        </p:sp>
        <p:sp>
          <p:nvSpPr>
            <p:cNvPr id="683" name="Traveller"/>
            <p:cNvSpPr txBox="1"/>
            <p:nvPr/>
          </p:nvSpPr>
          <p:spPr>
            <a:xfrm>
              <a:off x="68495" y="29310"/>
              <a:ext cx="1485421" cy="33308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solidFill>
                    <a:srgbClr val="FFFFFF"/>
                  </a:solidFill>
                  <a:latin typeface="+mn-lt"/>
                  <a:ea typeface="+mn-ea"/>
                  <a:cs typeface="+mn-cs"/>
                  <a:sym typeface="Calibri"/>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800" b="0" i="0" u="none" strike="noStrike" kern="0" cap="none" spc="0" normalizeH="0" baseline="0" noProof="0">
                  <a:ln>
                    <a:noFill/>
                  </a:ln>
                  <a:solidFill>
                    <a:srgbClr val="FFFFFF"/>
                  </a:solidFill>
                  <a:effectLst/>
                  <a:uLnTx/>
                  <a:uFillTx/>
                  <a:latin typeface="Calibri"/>
                  <a:cs typeface="Calibri"/>
                  <a:sym typeface="Calibri"/>
                </a:rPr>
                <a:t>Traveller</a:t>
              </a:r>
            </a:p>
          </p:txBody>
        </p:sp>
      </p:grpSp>
      <p:grpSp>
        <p:nvGrpSpPr>
          <p:cNvPr id="687" name="Agency"/>
          <p:cNvGrpSpPr/>
          <p:nvPr/>
        </p:nvGrpSpPr>
        <p:grpSpPr>
          <a:xfrm>
            <a:off x="6393784" y="3208550"/>
            <a:ext cx="1622412" cy="391707"/>
            <a:chOff x="0" y="0"/>
            <a:chExt cx="1622411" cy="391706"/>
          </a:xfrm>
        </p:grpSpPr>
        <p:sp>
          <p:nvSpPr>
            <p:cNvPr id="685" name="Rounded Rectangle"/>
            <p:cNvSpPr/>
            <p:nvPr/>
          </p:nvSpPr>
          <p:spPr>
            <a:xfrm>
              <a:off x="0" y="0"/>
              <a:ext cx="1622412" cy="391707"/>
            </a:xfrm>
            <a:prstGeom prst="roundRect">
              <a:avLst>
                <a:gd name="adj" fmla="val 48634"/>
              </a:avLst>
            </a:prstGeom>
            <a:noFill/>
            <a:ln w="25400" cap="flat">
              <a:solidFill>
                <a:srgbClr val="DDDDDD"/>
              </a:solidFill>
              <a:prstDash val="solid"/>
              <a:miter lim="800000"/>
            </a:ln>
            <a:effectLst/>
          </p:spPr>
          <p:txBody>
            <a:bodyPr wrap="square" lIns="45718" tIns="45718" rIns="45718" bIns="45718"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latin typeface="+mn-lt"/>
                  <a:ea typeface="+mn-ea"/>
                  <a:cs typeface="+mn-cs"/>
                  <a:sym typeface="Calibri"/>
                </a:defRPr>
              </a:pPr>
              <a:endParaRPr kumimoji="0" sz="1800" b="0" i="0" u="none" strike="noStrike" kern="0" cap="none" spc="0" normalizeH="0" baseline="0" noProof="0">
                <a:ln>
                  <a:noFill/>
                </a:ln>
                <a:solidFill>
                  <a:srgbClr val="FFFFFF"/>
                </a:solidFill>
                <a:effectLst/>
                <a:uLnTx/>
                <a:uFillTx/>
                <a:latin typeface="Calibri"/>
                <a:cs typeface="Calibri"/>
                <a:sym typeface="Calibri"/>
              </a:endParaRPr>
            </a:p>
          </p:txBody>
        </p:sp>
        <p:sp>
          <p:nvSpPr>
            <p:cNvPr id="686" name="Agency"/>
            <p:cNvSpPr txBox="1"/>
            <p:nvPr/>
          </p:nvSpPr>
          <p:spPr>
            <a:xfrm>
              <a:off x="68495" y="29310"/>
              <a:ext cx="1485421" cy="33308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solidFill>
                    <a:srgbClr val="FFFFFF"/>
                  </a:solidFill>
                  <a:latin typeface="+mn-lt"/>
                  <a:ea typeface="+mn-ea"/>
                  <a:cs typeface="+mn-cs"/>
                  <a:sym typeface="Calibri"/>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800" b="0" i="0" u="none" strike="noStrike" kern="0" cap="none" spc="0" normalizeH="0" baseline="0" noProof="0">
                  <a:ln>
                    <a:noFill/>
                  </a:ln>
                  <a:solidFill>
                    <a:srgbClr val="FFFFFF"/>
                  </a:solidFill>
                  <a:effectLst/>
                  <a:uLnTx/>
                  <a:uFillTx/>
                  <a:latin typeface="Calibri"/>
                  <a:cs typeface="Calibri"/>
                  <a:sym typeface="Calibri"/>
                </a:rPr>
                <a:t>Agency</a:t>
              </a:r>
            </a:p>
          </p:txBody>
        </p:sp>
      </p:grpSp>
      <p:sp>
        <p:nvSpPr>
          <p:cNvPr id="704" name="Connection Line"/>
          <p:cNvSpPr/>
          <p:nvPr/>
        </p:nvSpPr>
        <p:spPr>
          <a:xfrm>
            <a:off x="8028909" y="3404403"/>
            <a:ext cx="1115788"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cubicBezTo>
                  <a:pt x="14400" y="0"/>
                  <a:pt x="7200" y="0"/>
                  <a:pt x="0" y="0"/>
                </a:cubicBezTo>
              </a:path>
            </a:pathLst>
          </a:custGeom>
          <a:ln w="25400">
            <a:solidFill>
              <a:srgbClr val="FFFFFF"/>
            </a:solidFill>
            <a:miter/>
            <a:tailEnd type="triangle"/>
          </a:ln>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05" name="Connection Line"/>
          <p:cNvSpPr/>
          <p:nvPr/>
        </p:nvSpPr>
        <p:spPr>
          <a:xfrm>
            <a:off x="5265297" y="3404403"/>
            <a:ext cx="1115788"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cubicBezTo>
                  <a:pt x="14400" y="0"/>
                  <a:pt x="7200" y="0"/>
                  <a:pt x="0" y="0"/>
                </a:cubicBezTo>
              </a:path>
            </a:pathLst>
          </a:custGeom>
          <a:ln w="25400">
            <a:solidFill>
              <a:srgbClr val="FFFFFF"/>
            </a:solidFill>
            <a:miter/>
            <a:tailEnd type="triangle"/>
          </a:ln>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06" name="Connection Line"/>
          <p:cNvSpPr/>
          <p:nvPr/>
        </p:nvSpPr>
        <p:spPr>
          <a:xfrm>
            <a:off x="2501685" y="3404403"/>
            <a:ext cx="1115788"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cubicBezTo>
                  <a:pt x="14400" y="0"/>
                  <a:pt x="7200" y="0"/>
                  <a:pt x="0" y="0"/>
                </a:cubicBezTo>
              </a:path>
            </a:pathLst>
          </a:custGeom>
          <a:ln w="25400">
            <a:solidFill>
              <a:srgbClr val="FFFFFF"/>
            </a:solidFill>
            <a:miter/>
            <a:tailEnd type="triangle"/>
          </a:ln>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91" name="Text Document"/>
          <p:cNvSpPr/>
          <p:nvPr/>
        </p:nvSpPr>
        <p:spPr>
          <a:xfrm>
            <a:off x="9812457" y="2516918"/>
            <a:ext cx="312287" cy="404407"/>
          </a:xfrm>
          <a:custGeom>
            <a:avLst/>
            <a:gdLst/>
            <a:ahLst/>
            <a:cxnLst>
              <a:cxn ang="0">
                <a:pos x="wd2" y="hd2"/>
              </a:cxn>
              <a:cxn ang="5400000">
                <a:pos x="wd2" y="hd2"/>
              </a:cxn>
              <a:cxn ang="10800000">
                <a:pos x="wd2" y="hd2"/>
              </a:cxn>
              <a:cxn ang="16200000">
                <a:pos x="wd2" y="hd2"/>
              </a:cxn>
            </a:cxnLst>
            <a:rect l="0" t="0" r="r" b="b"/>
            <a:pathLst>
              <a:path w="21600" h="21600" extrusionOk="0">
                <a:moveTo>
                  <a:pt x="213" y="0"/>
                </a:moveTo>
                <a:cubicBezTo>
                  <a:pt x="96" y="0"/>
                  <a:pt x="0" y="72"/>
                  <a:pt x="0" y="162"/>
                </a:cubicBezTo>
                <a:lnTo>
                  <a:pt x="0" y="21438"/>
                </a:lnTo>
                <a:cubicBezTo>
                  <a:pt x="0" y="21528"/>
                  <a:pt x="96" y="21600"/>
                  <a:pt x="213" y="21600"/>
                </a:cubicBezTo>
                <a:lnTo>
                  <a:pt x="21387" y="21600"/>
                </a:lnTo>
                <a:cubicBezTo>
                  <a:pt x="21504" y="21600"/>
                  <a:pt x="21600" y="21528"/>
                  <a:pt x="21600" y="21438"/>
                </a:cubicBezTo>
                <a:lnTo>
                  <a:pt x="21600" y="5895"/>
                </a:lnTo>
                <a:cubicBezTo>
                  <a:pt x="21600" y="5863"/>
                  <a:pt x="21567" y="5837"/>
                  <a:pt x="21525" y="5837"/>
                </a:cubicBezTo>
                <a:lnTo>
                  <a:pt x="14257" y="5837"/>
                </a:lnTo>
                <a:cubicBezTo>
                  <a:pt x="14140" y="5837"/>
                  <a:pt x="14044" y="5765"/>
                  <a:pt x="14044" y="5674"/>
                </a:cubicBezTo>
                <a:lnTo>
                  <a:pt x="14044" y="58"/>
                </a:lnTo>
                <a:cubicBezTo>
                  <a:pt x="14044" y="26"/>
                  <a:pt x="14011" y="0"/>
                  <a:pt x="13969" y="0"/>
                </a:cubicBezTo>
                <a:lnTo>
                  <a:pt x="213" y="0"/>
                </a:lnTo>
                <a:close/>
                <a:moveTo>
                  <a:pt x="15018" y="86"/>
                </a:moveTo>
                <a:cubicBezTo>
                  <a:pt x="14992" y="94"/>
                  <a:pt x="14972" y="114"/>
                  <a:pt x="14972" y="140"/>
                </a:cubicBezTo>
                <a:lnTo>
                  <a:pt x="14972" y="4958"/>
                </a:lnTo>
                <a:cubicBezTo>
                  <a:pt x="14972" y="5048"/>
                  <a:pt x="15068" y="5120"/>
                  <a:pt x="15185" y="5120"/>
                </a:cubicBezTo>
                <a:lnTo>
                  <a:pt x="21419" y="5120"/>
                </a:lnTo>
                <a:cubicBezTo>
                  <a:pt x="21486" y="5120"/>
                  <a:pt x="21519" y="5058"/>
                  <a:pt x="21472" y="5021"/>
                </a:cubicBezTo>
                <a:lnTo>
                  <a:pt x="15100" y="99"/>
                </a:lnTo>
                <a:cubicBezTo>
                  <a:pt x="15077" y="81"/>
                  <a:pt x="15044" y="78"/>
                  <a:pt x="15018" y="86"/>
                </a:cubicBezTo>
                <a:close/>
                <a:moveTo>
                  <a:pt x="3916" y="7813"/>
                </a:moveTo>
                <a:lnTo>
                  <a:pt x="17684" y="7813"/>
                </a:lnTo>
                <a:cubicBezTo>
                  <a:pt x="17718" y="7813"/>
                  <a:pt x="17747" y="7836"/>
                  <a:pt x="17747" y="7862"/>
                </a:cubicBezTo>
                <a:lnTo>
                  <a:pt x="17747" y="8842"/>
                </a:lnTo>
                <a:cubicBezTo>
                  <a:pt x="17747" y="8868"/>
                  <a:pt x="17718" y="8890"/>
                  <a:pt x="17684" y="8890"/>
                </a:cubicBezTo>
                <a:lnTo>
                  <a:pt x="3916" y="8890"/>
                </a:lnTo>
                <a:cubicBezTo>
                  <a:pt x="3882" y="8890"/>
                  <a:pt x="3853" y="8868"/>
                  <a:pt x="3853" y="8842"/>
                </a:cubicBezTo>
                <a:lnTo>
                  <a:pt x="3853" y="7862"/>
                </a:lnTo>
                <a:cubicBezTo>
                  <a:pt x="3853" y="7836"/>
                  <a:pt x="3882" y="7813"/>
                  <a:pt x="3916" y="7813"/>
                </a:cubicBezTo>
                <a:close/>
                <a:moveTo>
                  <a:pt x="3916" y="10498"/>
                </a:moveTo>
                <a:lnTo>
                  <a:pt x="17684" y="10498"/>
                </a:lnTo>
                <a:cubicBezTo>
                  <a:pt x="17718" y="10498"/>
                  <a:pt x="17747" y="10520"/>
                  <a:pt x="17747" y="10546"/>
                </a:cubicBezTo>
                <a:lnTo>
                  <a:pt x="17747" y="11526"/>
                </a:lnTo>
                <a:cubicBezTo>
                  <a:pt x="17747" y="11552"/>
                  <a:pt x="17718" y="11573"/>
                  <a:pt x="17684" y="11573"/>
                </a:cubicBezTo>
                <a:lnTo>
                  <a:pt x="3916" y="11573"/>
                </a:lnTo>
                <a:cubicBezTo>
                  <a:pt x="3882" y="11573"/>
                  <a:pt x="3853" y="11552"/>
                  <a:pt x="3853" y="11526"/>
                </a:cubicBezTo>
                <a:lnTo>
                  <a:pt x="3853" y="10546"/>
                </a:lnTo>
                <a:cubicBezTo>
                  <a:pt x="3853" y="10520"/>
                  <a:pt x="3882" y="10498"/>
                  <a:pt x="3916" y="10498"/>
                </a:cubicBezTo>
                <a:close/>
                <a:moveTo>
                  <a:pt x="3916" y="13182"/>
                </a:moveTo>
                <a:lnTo>
                  <a:pt x="17684" y="13182"/>
                </a:lnTo>
                <a:cubicBezTo>
                  <a:pt x="17718" y="13182"/>
                  <a:pt x="17747" y="13204"/>
                  <a:pt x="17747" y="13230"/>
                </a:cubicBezTo>
                <a:lnTo>
                  <a:pt x="17747" y="14210"/>
                </a:lnTo>
                <a:cubicBezTo>
                  <a:pt x="17747" y="14237"/>
                  <a:pt x="17718" y="14257"/>
                  <a:pt x="17684" y="14257"/>
                </a:cubicBezTo>
                <a:lnTo>
                  <a:pt x="3916" y="14257"/>
                </a:lnTo>
                <a:cubicBezTo>
                  <a:pt x="3882" y="14257"/>
                  <a:pt x="3853" y="14237"/>
                  <a:pt x="3853" y="14210"/>
                </a:cubicBezTo>
                <a:lnTo>
                  <a:pt x="3853" y="13230"/>
                </a:lnTo>
                <a:cubicBezTo>
                  <a:pt x="3853" y="13204"/>
                  <a:pt x="3882" y="13182"/>
                  <a:pt x="3916" y="13182"/>
                </a:cubicBezTo>
                <a:close/>
                <a:moveTo>
                  <a:pt x="3916" y="15866"/>
                </a:moveTo>
                <a:lnTo>
                  <a:pt x="17684" y="15866"/>
                </a:lnTo>
                <a:cubicBezTo>
                  <a:pt x="17718" y="15866"/>
                  <a:pt x="17747" y="15888"/>
                  <a:pt x="17747" y="15914"/>
                </a:cubicBezTo>
                <a:lnTo>
                  <a:pt x="17747" y="16894"/>
                </a:lnTo>
                <a:cubicBezTo>
                  <a:pt x="17747" y="16921"/>
                  <a:pt x="17718" y="16941"/>
                  <a:pt x="17684" y="16941"/>
                </a:cubicBezTo>
                <a:lnTo>
                  <a:pt x="3916" y="16941"/>
                </a:lnTo>
                <a:cubicBezTo>
                  <a:pt x="3882" y="16941"/>
                  <a:pt x="3853" y="16921"/>
                  <a:pt x="3853" y="16894"/>
                </a:cubicBezTo>
                <a:lnTo>
                  <a:pt x="3853" y="15914"/>
                </a:lnTo>
                <a:cubicBezTo>
                  <a:pt x="3853" y="15888"/>
                  <a:pt x="3882" y="15866"/>
                  <a:pt x="3916" y="15866"/>
                </a:cubicBezTo>
                <a:close/>
              </a:path>
            </a:pathLst>
          </a:custGeom>
          <a:solidFill>
            <a:srgbClr val="FFFFFF"/>
          </a:solidFill>
          <a:ln w="12700">
            <a:solidFill>
              <a:schemeClr val="accent1"/>
            </a:solidFill>
            <a:miter/>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latin typeface="+mn-lt"/>
                <a:ea typeface="+mn-ea"/>
                <a:cs typeface="+mn-cs"/>
                <a:sym typeface="Calibri"/>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sp>
        <p:nvSpPr>
          <p:cNvPr id="692" name="Text Document"/>
          <p:cNvSpPr/>
          <p:nvPr/>
        </p:nvSpPr>
        <p:spPr>
          <a:xfrm>
            <a:off x="1521623" y="2605533"/>
            <a:ext cx="312287" cy="404407"/>
          </a:xfrm>
          <a:custGeom>
            <a:avLst/>
            <a:gdLst/>
            <a:ahLst/>
            <a:cxnLst>
              <a:cxn ang="0">
                <a:pos x="wd2" y="hd2"/>
              </a:cxn>
              <a:cxn ang="5400000">
                <a:pos x="wd2" y="hd2"/>
              </a:cxn>
              <a:cxn ang="10800000">
                <a:pos x="wd2" y="hd2"/>
              </a:cxn>
              <a:cxn ang="16200000">
                <a:pos x="wd2" y="hd2"/>
              </a:cxn>
            </a:cxnLst>
            <a:rect l="0" t="0" r="r" b="b"/>
            <a:pathLst>
              <a:path w="21600" h="21600" extrusionOk="0">
                <a:moveTo>
                  <a:pt x="213" y="0"/>
                </a:moveTo>
                <a:cubicBezTo>
                  <a:pt x="96" y="0"/>
                  <a:pt x="0" y="72"/>
                  <a:pt x="0" y="162"/>
                </a:cubicBezTo>
                <a:lnTo>
                  <a:pt x="0" y="21438"/>
                </a:lnTo>
                <a:cubicBezTo>
                  <a:pt x="0" y="21528"/>
                  <a:pt x="96" y="21600"/>
                  <a:pt x="213" y="21600"/>
                </a:cubicBezTo>
                <a:lnTo>
                  <a:pt x="21387" y="21600"/>
                </a:lnTo>
                <a:cubicBezTo>
                  <a:pt x="21504" y="21600"/>
                  <a:pt x="21600" y="21528"/>
                  <a:pt x="21600" y="21438"/>
                </a:cubicBezTo>
                <a:lnTo>
                  <a:pt x="21600" y="5895"/>
                </a:lnTo>
                <a:cubicBezTo>
                  <a:pt x="21600" y="5863"/>
                  <a:pt x="21567" y="5837"/>
                  <a:pt x="21525" y="5837"/>
                </a:cubicBezTo>
                <a:lnTo>
                  <a:pt x="14257" y="5837"/>
                </a:lnTo>
                <a:cubicBezTo>
                  <a:pt x="14140" y="5837"/>
                  <a:pt x="14044" y="5765"/>
                  <a:pt x="14044" y="5674"/>
                </a:cubicBezTo>
                <a:lnTo>
                  <a:pt x="14044" y="58"/>
                </a:lnTo>
                <a:cubicBezTo>
                  <a:pt x="14044" y="26"/>
                  <a:pt x="14011" y="0"/>
                  <a:pt x="13969" y="0"/>
                </a:cubicBezTo>
                <a:lnTo>
                  <a:pt x="213" y="0"/>
                </a:lnTo>
                <a:close/>
                <a:moveTo>
                  <a:pt x="15018" y="86"/>
                </a:moveTo>
                <a:cubicBezTo>
                  <a:pt x="14992" y="94"/>
                  <a:pt x="14972" y="114"/>
                  <a:pt x="14972" y="140"/>
                </a:cubicBezTo>
                <a:lnTo>
                  <a:pt x="14972" y="4958"/>
                </a:lnTo>
                <a:cubicBezTo>
                  <a:pt x="14972" y="5048"/>
                  <a:pt x="15068" y="5120"/>
                  <a:pt x="15185" y="5120"/>
                </a:cubicBezTo>
                <a:lnTo>
                  <a:pt x="21419" y="5120"/>
                </a:lnTo>
                <a:cubicBezTo>
                  <a:pt x="21486" y="5120"/>
                  <a:pt x="21519" y="5058"/>
                  <a:pt x="21472" y="5021"/>
                </a:cubicBezTo>
                <a:lnTo>
                  <a:pt x="15100" y="99"/>
                </a:lnTo>
                <a:cubicBezTo>
                  <a:pt x="15077" y="81"/>
                  <a:pt x="15044" y="78"/>
                  <a:pt x="15018" y="86"/>
                </a:cubicBezTo>
                <a:close/>
                <a:moveTo>
                  <a:pt x="3916" y="7813"/>
                </a:moveTo>
                <a:lnTo>
                  <a:pt x="17684" y="7813"/>
                </a:lnTo>
                <a:cubicBezTo>
                  <a:pt x="17718" y="7813"/>
                  <a:pt x="17747" y="7836"/>
                  <a:pt x="17747" y="7862"/>
                </a:cubicBezTo>
                <a:lnTo>
                  <a:pt x="17747" y="8842"/>
                </a:lnTo>
                <a:cubicBezTo>
                  <a:pt x="17747" y="8868"/>
                  <a:pt x="17718" y="8890"/>
                  <a:pt x="17684" y="8890"/>
                </a:cubicBezTo>
                <a:lnTo>
                  <a:pt x="3916" y="8890"/>
                </a:lnTo>
                <a:cubicBezTo>
                  <a:pt x="3882" y="8890"/>
                  <a:pt x="3853" y="8868"/>
                  <a:pt x="3853" y="8842"/>
                </a:cubicBezTo>
                <a:lnTo>
                  <a:pt x="3853" y="7862"/>
                </a:lnTo>
                <a:cubicBezTo>
                  <a:pt x="3853" y="7836"/>
                  <a:pt x="3882" y="7813"/>
                  <a:pt x="3916" y="7813"/>
                </a:cubicBezTo>
                <a:close/>
                <a:moveTo>
                  <a:pt x="3916" y="10498"/>
                </a:moveTo>
                <a:lnTo>
                  <a:pt x="17684" y="10498"/>
                </a:lnTo>
                <a:cubicBezTo>
                  <a:pt x="17718" y="10498"/>
                  <a:pt x="17747" y="10520"/>
                  <a:pt x="17747" y="10546"/>
                </a:cubicBezTo>
                <a:lnTo>
                  <a:pt x="17747" y="11526"/>
                </a:lnTo>
                <a:cubicBezTo>
                  <a:pt x="17747" y="11552"/>
                  <a:pt x="17718" y="11573"/>
                  <a:pt x="17684" y="11573"/>
                </a:cubicBezTo>
                <a:lnTo>
                  <a:pt x="3916" y="11573"/>
                </a:lnTo>
                <a:cubicBezTo>
                  <a:pt x="3882" y="11573"/>
                  <a:pt x="3853" y="11552"/>
                  <a:pt x="3853" y="11526"/>
                </a:cubicBezTo>
                <a:lnTo>
                  <a:pt x="3853" y="10546"/>
                </a:lnTo>
                <a:cubicBezTo>
                  <a:pt x="3853" y="10520"/>
                  <a:pt x="3882" y="10498"/>
                  <a:pt x="3916" y="10498"/>
                </a:cubicBezTo>
                <a:close/>
                <a:moveTo>
                  <a:pt x="3916" y="13182"/>
                </a:moveTo>
                <a:lnTo>
                  <a:pt x="17684" y="13182"/>
                </a:lnTo>
                <a:cubicBezTo>
                  <a:pt x="17718" y="13182"/>
                  <a:pt x="17747" y="13204"/>
                  <a:pt x="17747" y="13230"/>
                </a:cubicBezTo>
                <a:lnTo>
                  <a:pt x="17747" y="14210"/>
                </a:lnTo>
                <a:cubicBezTo>
                  <a:pt x="17747" y="14237"/>
                  <a:pt x="17718" y="14257"/>
                  <a:pt x="17684" y="14257"/>
                </a:cubicBezTo>
                <a:lnTo>
                  <a:pt x="3916" y="14257"/>
                </a:lnTo>
                <a:cubicBezTo>
                  <a:pt x="3882" y="14257"/>
                  <a:pt x="3853" y="14237"/>
                  <a:pt x="3853" y="14210"/>
                </a:cubicBezTo>
                <a:lnTo>
                  <a:pt x="3853" y="13230"/>
                </a:lnTo>
                <a:cubicBezTo>
                  <a:pt x="3853" y="13204"/>
                  <a:pt x="3882" y="13182"/>
                  <a:pt x="3916" y="13182"/>
                </a:cubicBezTo>
                <a:close/>
                <a:moveTo>
                  <a:pt x="3916" y="15866"/>
                </a:moveTo>
                <a:lnTo>
                  <a:pt x="17684" y="15866"/>
                </a:lnTo>
                <a:cubicBezTo>
                  <a:pt x="17718" y="15866"/>
                  <a:pt x="17747" y="15888"/>
                  <a:pt x="17747" y="15914"/>
                </a:cubicBezTo>
                <a:lnTo>
                  <a:pt x="17747" y="16894"/>
                </a:lnTo>
                <a:cubicBezTo>
                  <a:pt x="17747" y="16921"/>
                  <a:pt x="17718" y="16941"/>
                  <a:pt x="17684" y="16941"/>
                </a:cubicBezTo>
                <a:lnTo>
                  <a:pt x="3916" y="16941"/>
                </a:lnTo>
                <a:cubicBezTo>
                  <a:pt x="3882" y="16941"/>
                  <a:pt x="3853" y="16921"/>
                  <a:pt x="3853" y="16894"/>
                </a:cubicBezTo>
                <a:lnTo>
                  <a:pt x="3853" y="15914"/>
                </a:lnTo>
                <a:cubicBezTo>
                  <a:pt x="3853" y="15888"/>
                  <a:pt x="3882" y="15866"/>
                  <a:pt x="3916" y="15866"/>
                </a:cubicBezTo>
                <a:close/>
              </a:path>
            </a:pathLst>
          </a:custGeom>
          <a:solidFill>
            <a:srgbClr val="FFFFFF"/>
          </a:solidFill>
          <a:ln w="12700">
            <a:solidFill>
              <a:schemeClr val="accent1"/>
            </a:solidFill>
            <a:miter/>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latin typeface="+mn-lt"/>
                <a:ea typeface="+mn-ea"/>
                <a:cs typeface="+mn-cs"/>
                <a:sym typeface="Calibri"/>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sp>
        <p:nvSpPr>
          <p:cNvPr id="693" name="Public Key"/>
          <p:cNvSpPr txBox="1"/>
          <p:nvPr/>
        </p:nvSpPr>
        <p:spPr>
          <a:xfrm>
            <a:off x="1784169" y="5830516"/>
            <a:ext cx="1046109" cy="3330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FFFFFF"/>
                </a:solidFill>
                <a:latin typeface="+mn-lt"/>
                <a:ea typeface="+mn-ea"/>
                <a:cs typeface="+mn-cs"/>
                <a:sym typeface="Calibri"/>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800" b="0" i="0" u="none" strike="noStrike" kern="0" cap="none" spc="0" normalizeH="0" baseline="0" noProof="0">
                <a:ln>
                  <a:noFill/>
                </a:ln>
                <a:solidFill>
                  <a:srgbClr val="FFFFFF"/>
                </a:solidFill>
                <a:effectLst/>
                <a:uLnTx/>
                <a:uFillTx/>
                <a:latin typeface="Calibri"/>
                <a:cs typeface="Calibri"/>
                <a:sym typeface="Calibri"/>
              </a:rPr>
              <a:t>Public Key</a:t>
            </a:r>
          </a:p>
        </p:txBody>
      </p:sp>
      <p:sp>
        <p:nvSpPr>
          <p:cNvPr id="694" name="Private Key"/>
          <p:cNvSpPr txBox="1"/>
          <p:nvPr/>
        </p:nvSpPr>
        <p:spPr>
          <a:xfrm>
            <a:off x="525253" y="5829981"/>
            <a:ext cx="1131611" cy="3330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FFFFFF"/>
                </a:solidFill>
                <a:latin typeface="+mn-lt"/>
                <a:ea typeface="+mn-ea"/>
                <a:cs typeface="+mn-cs"/>
                <a:sym typeface="Calibri"/>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800" b="0" i="0" u="none" strike="noStrike" kern="0" cap="none" spc="0" normalizeH="0" baseline="0" noProof="0">
                <a:ln>
                  <a:noFill/>
                </a:ln>
                <a:solidFill>
                  <a:srgbClr val="FFFFFF"/>
                </a:solidFill>
                <a:effectLst/>
                <a:uLnTx/>
                <a:uFillTx/>
                <a:latin typeface="Calibri"/>
                <a:cs typeface="Calibri"/>
                <a:sym typeface="Calibri"/>
              </a:rPr>
              <a:t>Private Key</a:t>
            </a:r>
          </a:p>
        </p:txBody>
      </p:sp>
      <p:sp>
        <p:nvSpPr>
          <p:cNvPr id="695" name="Skeleton Key"/>
          <p:cNvSpPr/>
          <p:nvPr/>
        </p:nvSpPr>
        <p:spPr>
          <a:xfrm>
            <a:off x="1952067" y="5479913"/>
            <a:ext cx="710316" cy="271859"/>
          </a:xfrm>
          <a:custGeom>
            <a:avLst/>
            <a:gdLst/>
            <a:ahLst/>
            <a:cxnLst>
              <a:cxn ang="0">
                <a:pos x="wd2" y="hd2"/>
              </a:cxn>
              <a:cxn ang="5400000">
                <a:pos x="wd2" y="hd2"/>
              </a:cxn>
              <a:cxn ang="10800000">
                <a:pos x="wd2" y="hd2"/>
              </a:cxn>
              <a:cxn ang="16200000">
                <a:pos x="wd2" y="hd2"/>
              </a:cxn>
            </a:cxnLst>
            <a:rect l="0" t="0" r="r" b="b"/>
            <a:pathLst>
              <a:path w="21600" h="21600" extrusionOk="0">
                <a:moveTo>
                  <a:pt x="3046" y="0"/>
                </a:moveTo>
                <a:cubicBezTo>
                  <a:pt x="1367" y="0"/>
                  <a:pt x="0" y="4839"/>
                  <a:pt x="0" y="10802"/>
                </a:cubicBezTo>
                <a:cubicBezTo>
                  <a:pt x="0" y="16765"/>
                  <a:pt x="1361" y="21600"/>
                  <a:pt x="3046" y="21600"/>
                </a:cubicBezTo>
                <a:cubicBezTo>
                  <a:pt x="4451" y="21600"/>
                  <a:pt x="5635" y="18226"/>
                  <a:pt x="5984" y="13641"/>
                </a:cubicBezTo>
                <a:cubicBezTo>
                  <a:pt x="6017" y="13191"/>
                  <a:pt x="6174" y="12868"/>
                  <a:pt x="6346" y="12868"/>
                </a:cubicBezTo>
                <a:lnTo>
                  <a:pt x="6953" y="12868"/>
                </a:lnTo>
                <a:lnTo>
                  <a:pt x="6953" y="13193"/>
                </a:lnTo>
                <a:cubicBezTo>
                  <a:pt x="6953" y="13643"/>
                  <a:pt x="7094" y="14006"/>
                  <a:pt x="7266" y="14006"/>
                </a:cubicBezTo>
                <a:cubicBezTo>
                  <a:pt x="7438" y="14006"/>
                  <a:pt x="7579" y="13643"/>
                  <a:pt x="7579" y="13193"/>
                </a:cubicBezTo>
                <a:lnTo>
                  <a:pt x="7579" y="12868"/>
                </a:lnTo>
                <a:lnTo>
                  <a:pt x="15679" y="12868"/>
                </a:lnTo>
                <a:lnTo>
                  <a:pt x="15679" y="13193"/>
                </a:lnTo>
                <a:cubicBezTo>
                  <a:pt x="15679" y="13643"/>
                  <a:pt x="15818" y="14006"/>
                  <a:pt x="15991" y="14006"/>
                </a:cubicBezTo>
                <a:cubicBezTo>
                  <a:pt x="16163" y="14006"/>
                  <a:pt x="16303" y="13643"/>
                  <a:pt x="16303" y="13193"/>
                </a:cubicBezTo>
                <a:lnTo>
                  <a:pt x="16303" y="12868"/>
                </a:lnTo>
                <a:lnTo>
                  <a:pt x="17901" y="12868"/>
                </a:lnTo>
                <a:cubicBezTo>
                  <a:pt x="17966" y="12868"/>
                  <a:pt x="18021" y="13011"/>
                  <a:pt x="18021" y="13180"/>
                </a:cubicBezTo>
                <a:lnTo>
                  <a:pt x="18021" y="16287"/>
                </a:lnTo>
                <a:cubicBezTo>
                  <a:pt x="18021" y="16456"/>
                  <a:pt x="17966" y="16594"/>
                  <a:pt x="17901" y="16594"/>
                </a:cubicBezTo>
                <a:lnTo>
                  <a:pt x="17810" y="16594"/>
                </a:lnTo>
                <a:cubicBezTo>
                  <a:pt x="17746" y="16594"/>
                  <a:pt x="17691" y="16738"/>
                  <a:pt x="17691" y="16906"/>
                </a:cubicBezTo>
                <a:lnTo>
                  <a:pt x="17691" y="18717"/>
                </a:lnTo>
                <a:cubicBezTo>
                  <a:pt x="17691" y="18886"/>
                  <a:pt x="17746" y="19029"/>
                  <a:pt x="17810" y="19029"/>
                </a:cubicBezTo>
                <a:lnTo>
                  <a:pt x="18618" y="19029"/>
                </a:lnTo>
                <a:cubicBezTo>
                  <a:pt x="18682" y="19029"/>
                  <a:pt x="18736" y="18886"/>
                  <a:pt x="18736" y="18717"/>
                </a:cubicBezTo>
                <a:lnTo>
                  <a:pt x="18736" y="17649"/>
                </a:lnTo>
                <a:cubicBezTo>
                  <a:pt x="18736" y="17480"/>
                  <a:pt x="18790" y="17342"/>
                  <a:pt x="18855" y="17342"/>
                </a:cubicBezTo>
                <a:lnTo>
                  <a:pt x="19237" y="17342"/>
                </a:lnTo>
                <a:cubicBezTo>
                  <a:pt x="19301" y="17342"/>
                  <a:pt x="19355" y="17480"/>
                  <a:pt x="19355" y="17649"/>
                </a:cubicBezTo>
                <a:lnTo>
                  <a:pt x="19355" y="18717"/>
                </a:lnTo>
                <a:cubicBezTo>
                  <a:pt x="19355" y="18886"/>
                  <a:pt x="19409" y="19029"/>
                  <a:pt x="19474" y="19029"/>
                </a:cubicBezTo>
                <a:lnTo>
                  <a:pt x="20281" y="19029"/>
                </a:lnTo>
                <a:cubicBezTo>
                  <a:pt x="20346" y="19029"/>
                  <a:pt x="20399" y="18886"/>
                  <a:pt x="20399" y="18717"/>
                </a:cubicBezTo>
                <a:lnTo>
                  <a:pt x="20399" y="16906"/>
                </a:lnTo>
                <a:cubicBezTo>
                  <a:pt x="20399" y="16738"/>
                  <a:pt x="20346" y="16594"/>
                  <a:pt x="20281" y="16594"/>
                </a:cubicBezTo>
                <a:lnTo>
                  <a:pt x="20189" y="16594"/>
                </a:lnTo>
                <a:cubicBezTo>
                  <a:pt x="20124" y="16594"/>
                  <a:pt x="20071" y="16456"/>
                  <a:pt x="20071" y="16287"/>
                </a:cubicBezTo>
                <a:lnTo>
                  <a:pt x="20071" y="13180"/>
                </a:lnTo>
                <a:cubicBezTo>
                  <a:pt x="20071" y="13011"/>
                  <a:pt x="20124" y="12868"/>
                  <a:pt x="20189" y="12868"/>
                </a:cubicBezTo>
                <a:lnTo>
                  <a:pt x="21324" y="12868"/>
                </a:lnTo>
                <a:cubicBezTo>
                  <a:pt x="21475" y="12868"/>
                  <a:pt x="21600" y="12545"/>
                  <a:pt x="21600" y="12151"/>
                </a:cubicBezTo>
                <a:lnTo>
                  <a:pt x="21600" y="9453"/>
                </a:lnTo>
                <a:cubicBezTo>
                  <a:pt x="21589" y="9059"/>
                  <a:pt x="21465" y="8732"/>
                  <a:pt x="21314" y="8732"/>
                </a:cubicBezTo>
                <a:lnTo>
                  <a:pt x="16303" y="8732"/>
                </a:lnTo>
                <a:lnTo>
                  <a:pt x="16303" y="8411"/>
                </a:lnTo>
                <a:cubicBezTo>
                  <a:pt x="16303" y="7961"/>
                  <a:pt x="16163" y="7594"/>
                  <a:pt x="15991" y="7594"/>
                </a:cubicBezTo>
                <a:cubicBezTo>
                  <a:pt x="15818" y="7594"/>
                  <a:pt x="15679" y="7961"/>
                  <a:pt x="15679" y="8411"/>
                </a:cubicBezTo>
                <a:lnTo>
                  <a:pt x="15679" y="8732"/>
                </a:lnTo>
                <a:lnTo>
                  <a:pt x="7579" y="8732"/>
                </a:lnTo>
                <a:lnTo>
                  <a:pt x="7579" y="8411"/>
                </a:lnTo>
                <a:cubicBezTo>
                  <a:pt x="7579" y="7961"/>
                  <a:pt x="7438" y="7594"/>
                  <a:pt x="7266" y="7594"/>
                </a:cubicBezTo>
                <a:cubicBezTo>
                  <a:pt x="7094" y="7594"/>
                  <a:pt x="6953" y="7961"/>
                  <a:pt x="6953" y="8411"/>
                </a:cubicBezTo>
                <a:lnTo>
                  <a:pt x="6953" y="8732"/>
                </a:lnTo>
                <a:lnTo>
                  <a:pt x="6346" y="8732"/>
                </a:lnTo>
                <a:cubicBezTo>
                  <a:pt x="6174" y="8732"/>
                  <a:pt x="6017" y="8409"/>
                  <a:pt x="5984" y="7959"/>
                </a:cubicBezTo>
                <a:cubicBezTo>
                  <a:pt x="5635" y="3374"/>
                  <a:pt x="4451" y="0"/>
                  <a:pt x="3046" y="0"/>
                </a:cubicBezTo>
                <a:close/>
                <a:moveTo>
                  <a:pt x="3041" y="3054"/>
                </a:moveTo>
                <a:cubicBezTo>
                  <a:pt x="3843" y="3054"/>
                  <a:pt x="4494" y="5062"/>
                  <a:pt x="4494" y="7537"/>
                </a:cubicBezTo>
                <a:cubicBezTo>
                  <a:pt x="4494" y="8521"/>
                  <a:pt x="4392" y="9438"/>
                  <a:pt x="4220" y="10169"/>
                </a:cubicBezTo>
                <a:cubicBezTo>
                  <a:pt x="4129" y="10549"/>
                  <a:pt x="4129" y="11054"/>
                  <a:pt x="4220" y="11448"/>
                </a:cubicBezTo>
                <a:cubicBezTo>
                  <a:pt x="4392" y="12194"/>
                  <a:pt x="4494" y="13092"/>
                  <a:pt x="4494" y="14076"/>
                </a:cubicBezTo>
                <a:cubicBezTo>
                  <a:pt x="4494" y="16551"/>
                  <a:pt x="3843" y="18563"/>
                  <a:pt x="3041" y="18563"/>
                </a:cubicBezTo>
                <a:cubicBezTo>
                  <a:pt x="2239" y="18563"/>
                  <a:pt x="1588" y="16551"/>
                  <a:pt x="1588" y="14076"/>
                </a:cubicBezTo>
                <a:cubicBezTo>
                  <a:pt x="1588" y="13092"/>
                  <a:pt x="1690" y="12179"/>
                  <a:pt x="1862" y="11448"/>
                </a:cubicBezTo>
                <a:cubicBezTo>
                  <a:pt x="1953" y="11054"/>
                  <a:pt x="1953" y="10563"/>
                  <a:pt x="1862" y="10169"/>
                </a:cubicBezTo>
                <a:cubicBezTo>
                  <a:pt x="1690" y="9424"/>
                  <a:pt x="1588" y="8521"/>
                  <a:pt x="1588" y="7537"/>
                </a:cubicBezTo>
                <a:cubicBezTo>
                  <a:pt x="1588" y="5062"/>
                  <a:pt x="2239" y="3054"/>
                  <a:pt x="3041" y="3054"/>
                </a:cubicBezTo>
                <a:close/>
              </a:path>
            </a:pathLst>
          </a:custGeom>
          <a:solidFill>
            <a:srgbClr val="FFFFFF"/>
          </a:solidFill>
          <a:ln w="12700">
            <a:solidFill>
              <a:schemeClr val="accent1"/>
            </a:solidFill>
            <a:miter/>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latin typeface="+mn-lt"/>
                <a:ea typeface="+mn-ea"/>
                <a:cs typeface="+mn-cs"/>
                <a:sym typeface="Calibri"/>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sp>
        <p:nvSpPr>
          <p:cNvPr id="696" name="Skeleton Key"/>
          <p:cNvSpPr/>
          <p:nvPr/>
        </p:nvSpPr>
        <p:spPr>
          <a:xfrm>
            <a:off x="735901" y="5479913"/>
            <a:ext cx="710317" cy="271859"/>
          </a:xfrm>
          <a:custGeom>
            <a:avLst/>
            <a:gdLst/>
            <a:ahLst/>
            <a:cxnLst>
              <a:cxn ang="0">
                <a:pos x="wd2" y="hd2"/>
              </a:cxn>
              <a:cxn ang="5400000">
                <a:pos x="wd2" y="hd2"/>
              </a:cxn>
              <a:cxn ang="10800000">
                <a:pos x="wd2" y="hd2"/>
              </a:cxn>
              <a:cxn ang="16200000">
                <a:pos x="wd2" y="hd2"/>
              </a:cxn>
            </a:cxnLst>
            <a:rect l="0" t="0" r="r" b="b"/>
            <a:pathLst>
              <a:path w="21600" h="21600" extrusionOk="0">
                <a:moveTo>
                  <a:pt x="3046" y="0"/>
                </a:moveTo>
                <a:cubicBezTo>
                  <a:pt x="1367" y="0"/>
                  <a:pt x="0" y="4839"/>
                  <a:pt x="0" y="10802"/>
                </a:cubicBezTo>
                <a:cubicBezTo>
                  <a:pt x="0" y="16765"/>
                  <a:pt x="1361" y="21600"/>
                  <a:pt x="3046" y="21600"/>
                </a:cubicBezTo>
                <a:cubicBezTo>
                  <a:pt x="4451" y="21600"/>
                  <a:pt x="5635" y="18226"/>
                  <a:pt x="5984" y="13641"/>
                </a:cubicBezTo>
                <a:cubicBezTo>
                  <a:pt x="6017" y="13191"/>
                  <a:pt x="6174" y="12868"/>
                  <a:pt x="6346" y="12868"/>
                </a:cubicBezTo>
                <a:lnTo>
                  <a:pt x="6953" y="12868"/>
                </a:lnTo>
                <a:lnTo>
                  <a:pt x="6953" y="13193"/>
                </a:lnTo>
                <a:cubicBezTo>
                  <a:pt x="6953" y="13643"/>
                  <a:pt x="7094" y="14006"/>
                  <a:pt x="7266" y="14006"/>
                </a:cubicBezTo>
                <a:cubicBezTo>
                  <a:pt x="7438" y="14006"/>
                  <a:pt x="7579" y="13643"/>
                  <a:pt x="7579" y="13193"/>
                </a:cubicBezTo>
                <a:lnTo>
                  <a:pt x="7579" y="12868"/>
                </a:lnTo>
                <a:lnTo>
                  <a:pt x="15679" y="12868"/>
                </a:lnTo>
                <a:lnTo>
                  <a:pt x="15679" y="13193"/>
                </a:lnTo>
                <a:cubicBezTo>
                  <a:pt x="15679" y="13643"/>
                  <a:pt x="15818" y="14006"/>
                  <a:pt x="15991" y="14006"/>
                </a:cubicBezTo>
                <a:cubicBezTo>
                  <a:pt x="16163" y="14006"/>
                  <a:pt x="16303" y="13643"/>
                  <a:pt x="16303" y="13193"/>
                </a:cubicBezTo>
                <a:lnTo>
                  <a:pt x="16303" y="12868"/>
                </a:lnTo>
                <a:lnTo>
                  <a:pt x="17901" y="12868"/>
                </a:lnTo>
                <a:cubicBezTo>
                  <a:pt x="17966" y="12868"/>
                  <a:pt x="18021" y="13011"/>
                  <a:pt x="18021" y="13180"/>
                </a:cubicBezTo>
                <a:lnTo>
                  <a:pt x="18021" y="16287"/>
                </a:lnTo>
                <a:cubicBezTo>
                  <a:pt x="18021" y="16456"/>
                  <a:pt x="17966" y="16594"/>
                  <a:pt x="17901" y="16594"/>
                </a:cubicBezTo>
                <a:lnTo>
                  <a:pt x="17810" y="16594"/>
                </a:lnTo>
                <a:cubicBezTo>
                  <a:pt x="17746" y="16594"/>
                  <a:pt x="17691" y="16738"/>
                  <a:pt x="17691" y="16906"/>
                </a:cubicBezTo>
                <a:lnTo>
                  <a:pt x="17691" y="18717"/>
                </a:lnTo>
                <a:cubicBezTo>
                  <a:pt x="17691" y="18886"/>
                  <a:pt x="17746" y="19029"/>
                  <a:pt x="17810" y="19029"/>
                </a:cubicBezTo>
                <a:lnTo>
                  <a:pt x="18618" y="19029"/>
                </a:lnTo>
                <a:cubicBezTo>
                  <a:pt x="18682" y="19029"/>
                  <a:pt x="18736" y="18886"/>
                  <a:pt x="18736" y="18717"/>
                </a:cubicBezTo>
                <a:lnTo>
                  <a:pt x="18736" y="17649"/>
                </a:lnTo>
                <a:cubicBezTo>
                  <a:pt x="18736" y="17480"/>
                  <a:pt x="18790" y="17342"/>
                  <a:pt x="18855" y="17342"/>
                </a:cubicBezTo>
                <a:lnTo>
                  <a:pt x="19237" y="17342"/>
                </a:lnTo>
                <a:cubicBezTo>
                  <a:pt x="19301" y="17342"/>
                  <a:pt x="19355" y="17480"/>
                  <a:pt x="19355" y="17649"/>
                </a:cubicBezTo>
                <a:lnTo>
                  <a:pt x="19355" y="18717"/>
                </a:lnTo>
                <a:cubicBezTo>
                  <a:pt x="19355" y="18886"/>
                  <a:pt x="19409" y="19029"/>
                  <a:pt x="19474" y="19029"/>
                </a:cubicBezTo>
                <a:lnTo>
                  <a:pt x="20281" y="19029"/>
                </a:lnTo>
                <a:cubicBezTo>
                  <a:pt x="20346" y="19029"/>
                  <a:pt x="20399" y="18886"/>
                  <a:pt x="20399" y="18717"/>
                </a:cubicBezTo>
                <a:lnTo>
                  <a:pt x="20399" y="16906"/>
                </a:lnTo>
                <a:cubicBezTo>
                  <a:pt x="20399" y="16738"/>
                  <a:pt x="20346" y="16594"/>
                  <a:pt x="20281" y="16594"/>
                </a:cubicBezTo>
                <a:lnTo>
                  <a:pt x="20189" y="16594"/>
                </a:lnTo>
                <a:cubicBezTo>
                  <a:pt x="20124" y="16594"/>
                  <a:pt x="20071" y="16456"/>
                  <a:pt x="20071" y="16287"/>
                </a:cubicBezTo>
                <a:lnTo>
                  <a:pt x="20071" y="13180"/>
                </a:lnTo>
                <a:cubicBezTo>
                  <a:pt x="20071" y="13011"/>
                  <a:pt x="20124" y="12868"/>
                  <a:pt x="20189" y="12868"/>
                </a:cubicBezTo>
                <a:lnTo>
                  <a:pt x="21324" y="12868"/>
                </a:lnTo>
                <a:cubicBezTo>
                  <a:pt x="21475" y="12868"/>
                  <a:pt x="21600" y="12545"/>
                  <a:pt x="21600" y="12151"/>
                </a:cubicBezTo>
                <a:lnTo>
                  <a:pt x="21600" y="9453"/>
                </a:lnTo>
                <a:cubicBezTo>
                  <a:pt x="21589" y="9059"/>
                  <a:pt x="21465" y="8732"/>
                  <a:pt x="21314" y="8732"/>
                </a:cubicBezTo>
                <a:lnTo>
                  <a:pt x="16303" y="8732"/>
                </a:lnTo>
                <a:lnTo>
                  <a:pt x="16303" y="8411"/>
                </a:lnTo>
                <a:cubicBezTo>
                  <a:pt x="16303" y="7961"/>
                  <a:pt x="16163" y="7594"/>
                  <a:pt x="15991" y="7594"/>
                </a:cubicBezTo>
                <a:cubicBezTo>
                  <a:pt x="15818" y="7594"/>
                  <a:pt x="15679" y="7961"/>
                  <a:pt x="15679" y="8411"/>
                </a:cubicBezTo>
                <a:lnTo>
                  <a:pt x="15679" y="8732"/>
                </a:lnTo>
                <a:lnTo>
                  <a:pt x="7579" y="8732"/>
                </a:lnTo>
                <a:lnTo>
                  <a:pt x="7579" y="8411"/>
                </a:lnTo>
                <a:cubicBezTo>
                  <a:pt x="7579" y="7961"/>
                  <a:pt x="7438" y="7594"/>
                  <a:pt x="7266" y="7594"/>
                </a:cubicBezTo>
                <a:cubicBezTo>
                  <a:pt x="7094" y="7594"/>
                  <a:pt x="6953" y="7961"/>
                  <a:pt x="6953" y="8411"/>
                </a:cubicBezTo>
                <a:lnTo>
                  <a:pt x="6953" y="8732"/>
                </a:lnTo>
                <a:lnTo>
                  <a:pt x="6346" y="8732"/>
                </a:lnTo>
                <a:cubicBezTo>
                  <a:pt x="6174" y="8732"/>
                  <a:pt x="6017" y="8409"/>
                  <a:pt x="5984" y="7959"/>
                </a:cubicBezTo>
                <a:cubicBezTo>
                  <a:pt x="5635" y="3374"/>
                  <a:pt x="4451" y="0"/>
                  <a:pt x="3046" y="0"/>
                </a:cubicBezTo>
                <a:close/>
                <a:moveTo>
                  <a:pt x="3041" y="3054"/>
                </a:moveTo>
                <a:cubicBezTo>
                  <a:pt x="3843" y="3054"/>
                  <a:pt x="4494" y="5062"/>
                  <a:pt x="4494" y="7537"/>
                </a:cubicBezTo>
                <a:cubicBezTo>
                  <a:pt x="4494" y="8521"/>
                  <a:pt x="4392" y="9438"/>
                  <a:pt x="4220" y="10169"/>
                </a:cubicBezTo>
                <a:cubicBezTo>
                  <a:pt x="4129" y="10549"/>
                  <a:pt x="4129" y="11054"/>
                  <a:pt x="4220" y="11448"/>
                </a:cubicBezTo>
                <a:cubicBezTo>
                  <a:pt x="4392" y="12194"/>
                  <a:pt x="4494" y="13092"/>
                  <a:pt x="4494" y="14076"/>
                </a:cubicBezTo>
                <a:cubicBezTo>
                  <a:pt x="4494" y="16551"/>
                  <a:pt x="3843" y="18563"/>
                  <a:pt x="3041" y="18563"/>
                </a:cubicBezTo>
                <a:cubicBezTo>
                  <a:pt x="2239" y="18563"/>
                  <a:pt x="1588" y="16551"/>
                  <a:pt x="1588" y="14076"/>
                </a:cubicBezTo>
                <a:cubicBezTo>
                  <a:pt x="1588" y="13092"/>
                  <a:pt x="1690" y="12179"/>
                  <a:pt x="1862" y="11448"/>
                </a:cubicBezTo>
                <a:cubicBezTo>
                  <a:pt x="1953" y="11054"/>
                  <a:pt x="1953" y="10563"/>
                  <a:pt x="1862" y="10169"/>
                </a:cubicBezTo>
                <a:cubicBezTo>
                  <a:pt x="1690" y="9424"/>
                  <a:pt x="1588" y="8521"/>
                  <a:pt x="1588" y="7537"/>
                </a:cubicBezTo>
                <a:cubicBezTo>
                  <a:pt x="1588" y="5062"/>
                  <a:pt x="2239" y="3054"/>
                  <a:pt x="3041" y="3054"/>
                </a:cubicBezTo>
                <a:close/>
              </a:path>
            </a:pathLst>
          </a:custGeom>
          <a:solidFill>
            <a:srgbClr val="FFFFFF"/>
          </a:solidFill>
          <a:ln w="12700">
            <a:solidFill>
              <a:schemeClr val="accent1"/>
            </a:solidFill>
            <a:miter/>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latin typeface="+mn-lt"/>
                <a:ea typeface="+mn-ea"/>
                <a:cs typeface="+mn-cs"/>
                <a:sym typeface="Calibri"/>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sp>
        <p:nvSpPr>
          <p:cNvPr id="697" name="Visa Required Data Structure:…"/>
          <p:cNvSpPr txBox="1"/>
          <p:nvPr/>
        </p:nvSpPr>
        <p:spPr>
          <a:xfrm>
            <a:off x="664008" y="3792516"/>
            <a:ext cx="2834949" cy="15014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FFFFFF"/>
                </a:solidFill>
                <a:latin typeface="+mn-lt"/>
                <a:ea typeface="+mn-ea"/>
                <a:cs typeface="+mn-cs"/>
                <a:sym typeface="Calibri"/>
              </a:defRPr>
            </a:pPr>
            <a:r>
              <a:rPr kumimoji="0" sz="1800" b="0" i="0" u="none" strike="noStrike" kern="0" cap="none" spc="0" normalizeH="0" baseline="0" noProof="0">
                <a:ln>
                  <a:noFill/>
                </a:ln>
                <a:solidFill>
                  <a:srgbClr val="FFFFFF"/>
                </a:solidFill>
                <a:effectLst/>
                <a:uLnTx/>
                <a:uFillTx/>
                <a:latin typeface="Calibri"/>
                <a:cs typeface="Calibri"/>
                <a:sym typeface="Calibri"/>
              </a:rPr>
              <a:t>Visa Required Data Structure:</a:t>
            </a:r>
          </a:p>
          <a:p>
            <a:pPr marL="0" marR="0" lvl="0" indent="0" algn="l" defTabSz="914400" rtl="0" eaLnBrk="1" fontAlgn="auto" latinLnBrk="0" hangingPunct="0">
              <a:lnSpc>
                <a:spcPct val="100000"/>
              </a:lnSpc>
              <a:spcBef>
                <a:spcPts val="0"/>
              </a:spcBef>
              <a:spcAft>
                <a:spcPts val="0"/>
              </a:spcAft>
              <a:buClrTx/>
              <a:buSzTx/>
              <a:buFontTx/>
              <a:buNone/>
              <a:tabLst/>
              <a:defRPr>
                <a:solidFill>
                  <a:srgbClr val="FFFFFF"/>
                </a:solidFill>
                <a:latin typeface="+mn-lt"/>
                <a:ea typeface="+mn-ea"/>
                <a:cs typeface="+mn-cs"/>
                <a:sym typeface="Calibri"/>
              </a:defRPr>
            </a:pPr>
            <a:r>
              <a:rPr kumimoji="0" sz="1800" b="0" i="0" u="none" strike="noStrike" kern="0" cap="none" spc="0" normalizeH="0" baseline="0" noProof="0">
                <a:ln>
                  <a:noFill/>
                </a:ln>
                <a:solidFill>
                  <a:srgbClr val="FFFFFF"/>
                </a:solidFill>
                <a:effectLst/>
                <a:uLnTx/>
                <a:uFillTx/>
                <a:latin typeface="Calibri"/>
                <a:cs typeface="Calibri"/>
                <a:sym typeface="Calibri"/>
              </a:rPr>
              <a:t>  Name</a:t>
            </a:r>
          </a:p>
          <a:p>
            <a:pPr marL="0" marR="0" lvl="0" indent="0" algn="l" defTabSz="914400" rtl="0" eaLnBrk="1" fontAlgn="auto" latinLnBrk="0" hangingPunct="0">
              <a:lnSpc>
                <a:spcPct val="100000"/>
              </a:lnSpc>
              <a:spcBef>
                <a:spcPts val="0"/>
              </a:spcBef>
              <a:spcAft>
                <a:spcPts val="0"/>
              </a:spcAft>
              <a:buClrTx/>
              <a:buSzTx/>
              <a:buFontTx/>
              <a:buNone/>
              <a:tabLst/>
              <a:defRPr>
                <a:solidFill>
                  <a:srgbClr val="FFFFFF"/>
                </a:solidFill>
                <a:latin typeface="+mn-lt"/>
                <a:ea typeface="+mn-ea"/>
                <a:cs typeface="+mn-cs"/>
                <a:sym typeface="Calibri"/>
              </a:defRPr>
            </a:pPr>
            <a:r>
              <a:rPr kumimoji="0" sz="1800" b="0" i="0" u="none" strike="noStrike" kern="0" cap="none" spc="0" normalizeH="0" baseline="0" noProof="0">
                <a:ln>
                  <a:noFill/>
                </a:ln>
                <a:solidFill>
                  <a:srgbClr val="FFFFFF"/>
                </a:solidFill>
                <a:effectLst/>
                <a:uLnTx/>
                <a:uFillTx/>
                <a:latin typeface="Calibri"/>
                <a:cs typeface="Calibri"/>
                <a:sym typeface="Calibri"/>
              </a:rPr>
              <a:t>  Phone</a:t>
            </a:r>
          </a:p>
          <a:p>
            <a:pPr marL="0" marR="0" lvl="0" indent="0" algn="l" defTabSz="914400" rtl="0" eaLnBrk="1" fontAlgn="auto" latinLnBrk="0" hangingPunct="0">
              <a:lnSpc>
                <a:spcPct val="100000"/>
              </a:lnSpc>
              <a:spcBef>
                <a:spcPts val="0"/>
              </a:spcBef>
              <a:spcAft>
                <a:spcPts val="0"/>
              </a:spcAft>
              <a:buClrTx/>
              <a:buSzTx/>
              <a:buFontTx/>
              <a:buNone/>
              <a:tabLst/>
              <a:defRPr>
                <a:solidFill>
                  <a:srgbClr val="FFFFFF"/>
                </a:solidFill>
                <a:latin typeface="+mn-lt"/>
                <a:ea typeface="+mn-ea"/>
                <a:cs typeface="+mn-cs"/>
                <a:sym typeface="Calibri"/>
              </a:defRPr>
            </a:pPr>
            <a:r>
              <a:rPr kumimoji="0" sz="1800" b="0" i="0" u="none" strike="noStrike" kern="0" cap="none" spc="0" normalizeH="0" baseline="0" noProof="0">
                <a:ln>
                  <a:noFill/>
                </a:ln>
                <a:solidFill>
                  <a:srgbClr val="FFFFFF"/>
                </a:solidFill>
                <a:effectLst/>
                <a:uLnTx/>
                <a:uFillTx/>
                <a:latin typeface="Calibri"/>
                <a:cs typeface="Calibri"/>
                <a:sym typeface="Calibri"/>
              </a:rPr>
              <a:t>  Birthday</a:t>
            </a:r>
          </a:p>
          <a:p>
            <a:pPr marL="0" marR="0" lvl="0" indent="0" algn="l" defTabSz="914400" rtl="0" eaLnBrk="1" fontAlgn="auto" latinLnBrk="0" hangingPunct="0">
              <a:lnSpc>
                <a:spcPct val="100000"/>
              </a:lnSpc>
              <a:spcBef>
                <a:spcPts val="0"/>
              </a:spcBef>
              <a:spcAft>
                <a:spcPts val="0"/>
              </a:spcAft>
              <a:buClrTx/>
              <a:buSzTx/>
              <a:buFontTx/>
              <a:buNone/>
              <a:tabLst/>
              <a:defRPr>
                <a:solidFill>
                  <a:srgbClr val="FFFFFF"/>
                </a:solidFill>
                <a:latin typeface="+mn-lt"/>
                <a:ea typeface="+mn-ea"/>
                <a:cs typeface="+mn-cs"/>
                <a:sym typeface="Calibri"/>
              </a:defRPr>
            </a:pPr>
            <a:r>
              <a:rPr kumimoji="0" sz="1800" b="0" i="0" u="none" strike="noStrike" kern="0" cap="none" spc="0" normalizeH="0" baseline="0" noProof="0">
                <a:ln>
                  <a:noFill/>
                </a:ln>
                <a:solidFill>
                  <a:srgbClr val="FFFFFF"/>
                </a:solidFill>
                <a:effectLst/>
                <a:uLnTx/>
                <a:uFillTx/>
                <a:latin typeface="Calibri"/>
                <a:cs typeface="Calibri"/>
                <a:sym typeface="Calibri"/>
              </a:rPr>
              <a:t>  Passport Number</a:t>
            </a:r>
          </a:p>
        </p:txBody>
      </p:sp>
      <p:sp>
        <p:nvSpPr>
          <p:cNvPr id="698" name="APP"/>
          <p:cNvSpPr txBox="1"/>
          <p:nvPr/>
        </p:nvSpPr>
        <p:spPr>
          <a:xfrm>
            <a:off x="9732299" y="3747554"/>
            <a:ext cx="472600" cy="3330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FFFFFF"/>
                </a:solidFill>
                <a:latin typeface="+mn-lt"/>
                <a:ea typeface="+mn-ea"/>
                <a:cs typeface="+mn-cs"/>
                <a:sym typeface="Calibri"/>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800" b="0" i="0" u="none" strike="noStrike" kern="0" cap="none" spc="0" normalizeH="0" baseline="0" noProof="0">
                <a:ln>
                  <a:noFill/>
                </a:ln>
                <a:solidFill>
                  <a:srgbClr val="FFFFFF"/>
                </a:solidFill>
                <a:effectLst/>
                <a:uLnTx/>
                <a:uFillTx/>
                <a:latin typeface="Calibri"/>
                <a:cs typeface="Calibri"/>
                <a:sym typeface="Calibri"/>
              </a:rPr>
              <a:t>APP</a:t>
            </a:r>
          </a:p>
        </p:txBody>
      </p:sp>
      <p:sp>
        <p:nvSpPr>
          <p:cNvPr id="699" name="Public Key"/>
          <p:cNvSpPr txBox="1"/>
          <p:nvPr/>
        </p:nvSpPr>
        <p:spPr>
          <a:xfrm>
            <a:off x="9445545" y="5549180"/>
            <a:ext cx="1046110" cy="3330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FFFFFF"/>
                </a:solidFill>
                <a:latin typeface="+mn-lt"/>
                <a:ea typeface="+mn-ea"/>
                <a:cs typeface="+mn-cs"/>
                <a:sym typeface="Calibri"/>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800" b="0" i="0" u="none" strike="noStrike" kern="0" cap="none" spc="0" normalizeH="0" baseline="0" noProof="0">
                <a:ln>
                  <a:noFill/>
                </a:ln>
                <a:solidFill>
                  <a:srgbClr val="FFFFFF"/>
                </a:solidFill>
                <a:effectLst/>
                <a:uLnTx/>
                <a:uFillTx/>
                <a:latin typeface="Calibri"/>
                <a:cs typeface="Calibri"/>
                <a:sym typeface="Calibri"/>
              </a:rPr>
              <a:t>Public Key</a:t>
            </a:r>
          </a:p>
        </p:txBody>
      </p:sp>
      <p:sp>
        <p:nvSpPr>
          <p:cNvPr id="700" name="Skeleton Key"/>
          <p:cNvSpPr/>
          <p:nvPr/>
        </p:nvSpPr>
        <p:spPr>
          <a:xfrm>
            <a:off x="9613444" y="5198576"/>
            <a:ext cx="710316" cy="271859"/>
          </a:xfrm>
          <a:custGeom>
            <a:avLst/>
            <a:gdLst/>
            <a:ahLst/>
            <a:cxnLst>
              <a:cxn ang="0">
                <a:pos x="wd2" y="hd2"/>
              </a:cxn>
              <a:cxn ang="5400000">
                <a:pos x="wd2" y="hd2"/>
              </a:cxn>
              <a:cxn ang="10800000">
                <a:pos x="wd2" y="hd2"/>
              </a:cxn>
              <a:cxn ang="16200000">
                <a:pos x="wd2" y="hd2"/>
              </a:cxn>
            </a:cxnLst>
            <a:rect l="0" t="0" r="r" b="b"/>
            <a:pathLst>
              <a:path w="21600" h="21600" extrusionOk="0">
                <a:moveTo>
                  <a:pt x="3046" y="0"/>
                </a:moveTo>
                <a:cubicBezTo>
                  <a:pt x="1367" y="0"/>
                  <a:pt x="0" y="4839"/>
                  <a:pt x="0" y="10802"/>
                </a:cubicBezTo>
                <a:cubicBezTo>
                  <a:pt x="0" y="16765"/>
                  <a:pt x="1361" y="21600"/>
                  <a:pt x="3046" y="21600"/>
                </a:cubicBezTo>
                <a:cubicBezTo>
                  <a:pt x="4451" y="21600"/>
                  <a:pt x="5635" y="18226"/>
                  <a:pt x="5984" y="13641"/>
                </a:cubicBezTo>
                <a:cubicBezTo>
                  <a:pt x="6017" y="13191"/>
                  <a:pt x="6174" y="12868"/>
                  <a:pt x="6346" y="12868"/>
                </a:cubicBezTo>
                <a:lnTo>
                  <a:pt x="6953" y="12868"/>
                </a:lnTo>
                <a:lnTo>
                  <a:pt x="6953" y="13193"/>
                </a:lnTo>
                <a:cubicBezTo>
                  <a:pt x="6953" y="13643"/>
                  <a:pt x="7094" y="14006"/>
                  <a:pt x="7266" y="14006"/>
                </a:cubicBezTo>
                <a:cubicBezTo>
                  <a:pt x="7438" y="14006"/>
                  <a:pt x="7579" y="13643"/>
                  <a:pt x="7579" y="13193"/>
                </a:cubicBezTo>
                <a:lnTo>
                  <a:pt x="7579" y="12868"/>
                </a:lnTo>
                <a:lnTo>
                  <a:pt x="15679" y="12868"/>
                </a:lnTo>
                <a:lnTo>
                  <a:pt x="15679" y="13193"/>
                </a:lnTo>
                <a:cubicBezTo>
                  <a:pt x="15679" y="13643"/>
                  <a:pt x="15818" y="14006"/>
                  <a:pt x="15991" y="14006"/>
                </a:cubicBezTo>
                <a:cubicBezTo>
                  <a:pt x="16163" y="14006"/>
                  <a:pt x="16303" y="13643"/>
                  <a:pt x="16303" y="13193"/>
                </a:cubicBezTo>
                <a:lnTo>
                  <a:pt x="16303" y="12868"/>
                </a:lnTo>
                <a:lnTo>
                  <a:pt x="17901" y="12868"/>
                </a:lnTo>
                <a:cubicBezTo>
                  <a:pt x="17966" y="12868"/>
                  <a:pt x="18021" y="13011"/>
                  <a:pt x="18021" y="13180"/>
                </a:cubicBezTo>
                <a:lnTo>
                  <a:pt x="18021" y="16287"/>
                </a:lnTo>
                <a:cubicBezTo>
                  <a:pt x="18021" y="16456"/>
                  <a:pt x="17966" y="16594"/>
                  <a:pt x="17901" y="16594"/>
                </a:cubicBezTo>
                <a:lnTo>
                  <a:pt x="17810" y="16594"/>
                </a:lnTo>
                <a:cubicBezTo>
                  <a:pt x="17746" y="16594"/>
                  <a:pt x="17691" y="16738"/>
                  <a:pt x="17691" y="16906"/>
                </a:cubicBezTo>
                <a:lnTo>
                  <a:pt x="17691" y="18717"/>
                </a:lnTo>
                <a:cubicBezTo>
                  <a:pt x="17691" y="18886"/>
                  <a:pt x="17746" y="19029"/>
                  <a:pt x="17810" y="19029"/>
                </a:cubicBezTo>
                <a:lnTo>
                  <a:pt x="18618" y="19029"/>
                </a:lnTo>
                <a:cubicBezTo>
                  <a:pt x="18682" y="19029"/>
                  <a:pt x="18736" y="18886"/>
                  <a:pt x="18736" y="18717"/>
                </a:cubicBezTo>
                <a:lnTo>
                  <a:pt x="18736" y="17649"/>
                </a:lnTo>
                <a:cubicBezTo>
                  <a:pt x="18736" y="17480"/>
                  <a:pt x="18790" y="17342"/>
                  <a:pt x="18855" y="17342"/>
                </a:cubicBezTo>
                <a:lnTo>
                  <a:pt x="19237" y="17342"/>
                </a:lnTo>
                <a:cubicBezTo>
                  <a:pt x="19301" y="17342"/>
                  <a:pt x="19355" y="17480"/>
                  <a:pt x="19355" y="17649"/>
                </a:cubicBezTo>
                <a:lnTo>
                  <a:pt x="19355" y="18717"/>
                </a:lnTo>
                <a:cubicBezTo>
                  <a:pt x="19355" y="18886"/>
                  <a:pt x="19409" y="19029"/>
                  <a:pt x="19474" y="19029"/>
                </a:cubicBezTo>
                <a:lnTo>
                  <a:pt x="20281" y="19029"/>
                </a:lnTo>
                <a:cubicBezTo>
                  <a:pt x="20346" y="19029"/>
                  <a:pt x="20399" y="18886"/>
                  <a:pt x="20399" y="18717"/>
                </a:cubicBezTo>
                <a:lnTo>
                  <a:pt x="20399" y="16906"/>
                </a:lnTo>
                <a:cubicBezTo>
                  <a:pt x="20399" y="16738"/>
                  <a:pt x="20346" y="16594"/>
                  <a:pt x="20281" y="16594"/>
                </a:cubicBezTo>
                <a:lnTo>
                  <a:pt x="20189" y="16594"/>
                </a:lnTo>
                <a:cubicBezTo>
                  <a:pt x="20124" y="16594"/>
                  <a:pt x="20071" y="16456"/>
                  <a:pt x="20071" y="16287"/>
                </a:cubicBezTo>
                <a:lnTo>
                  <a:pt x="20071" y="13180"/>
                </a:lnTo>
                <a:cubicBezTo>
                  <a:pt x="20071" y="13011"/>
                  <a:pt x="20124" y="12868"/>
                  <a:pt x="20189" y="12868"/>
                </a:cubicBezTo>
                <a:lnTo>
                  <a:pt x="21324" y="12868"/>
                </a:lnTo>
                <a:cubicBezTo>
                  <a:pt x="21475" y="12868"/>
                  <a:pt x="21600" y="12545"/>
                  <a:pt x="21600" y="12151"/>
                </a:cubicBezTo>
                <a:lnTo>
                  <a:pt x="21600" y="9453"/>
                </a:lnTo>
                <a:cubicBezTo>
                  <a:pt x="21589" y="9059"/>
                  <a:pt x="21465" y="8732"/>
                  <a:pt x="21314" y="8732"/>
                </a:cubicBezTo>
                <a:lnTo>
                  <a:pt x="16303" y="8732"/>
                </a:lnTo>
                <a:lnTo>
                  <a:pt x="16303" y="8411"/>
                </a:lnTo>
                <a:cubicBezTo>
                  <a:pt x="16303" y="7961"/>
                  <a:pt x="16163" y="7594"/>
                  <a:pt x="15991" y="7594"/>
                </a:cubicBezTo>
                <a:cubicBezTo>
                  <a:pt x="15818" y="7594"/>
                  <a:pt x="15679" y="7961"/>
                  <a:pt x="15679" y="8411"/>
                </a:cubicBezTo>
                <a:lnTo>
                  <a:pt x="15679" y="8732"/>
                </a:lnTo>
                <a:lnTo>
                  <a:pt x="7579" y="8732"/>
                </a:lnTo>
                <a:lnTo>
                  <a:pt x="7579" y="8411"/>
                </a:lnTo>
                <a:cubicBezTo>
                  <a:pt x="7579" y="7961"/>
                  <a:pt x="7438" y="7594"/>
                  <a:pt x="7266" y="7594"/>
                </a:cubicBezTo>
                <a:cubicBezTo>
                  <a:pt x="7094" y="7594"/>
                  <a:pt x="6953" y="7961"/>
                  <a:pt x="6953" y="8411"/>
                </a:cubicBezTo>
                <a:lnTo>
                  <a:pt x="6953" y="8732"/>
                </a:lnTo>
                <a:lnTo>
                  <a:pt x="6346" y="8732"/>
                </a:lnTo>
                <a:cubicBezTo>
                  <a:pt x="6174" y="8732"/>
                  <a:pt x="6017" y="8409"/>
                  <a:pt x="5984" y="7959"/>
                </a:cubicBezTo>
                <a:cubicBezTo>
                  <a:pt x="5635" y="3374"/>
                  <a:pt x="4451" y="0"/>
                  <a:pt x="3046" y="0"/>
                </a:cubicBezTo>
                <a:close/>
                <a:moveTo>
                  <a:pt x="3041" y="3054"/>
                </a:moveTo>
                <a:cubicBezTo>
                  <a:pt x="3843" y="3054"/>
                  <a:pt x="4494" y="5062"/>
                  <a:pt x="4494" y="7537"/>
                </a:cubicBezTo>
                <a:cubicBezTo>
                  <a:pt x="4494" y="8521"/>
                  <a:pt x="4392" y="9438"/>
                  <a:pt x="4220" y="10169"/>
                </a:cubicBezTo>
                <a:cubicBezTo>
                  <a:pt x="4129" y="10549"/>
                  <a:pt x="4129" y="11054"/>
                  <a:pt x="4220" y="11448"/>
                </a:cubicBezTo>
                <a:cubicBezTo>
                  <a:pt x="4392" y="12194"/>
                  <a:pt x="4494" y="13092"/>
                  <a:pt x="4494" y="14076"/>
                </a:cubicBezTo>
                <a:cubicBezTo>
                  <a:pt x="4494" y="16551"/>
                  <a:pt x="3843" y="18563"/>
                  <a:pt x="3041" y="18563"/>
                </a:cubicBezTo>
                <a:cubicBezTo>
                  <a:pt x="2239" y="18563"/>
                  <a:pt x="1588" y="16551"/>
                  <a:pt x="1588" y="14076"/>
                </a:cubicBezTo>
                <a:cubicBezTo>
                  <a:pt x="1588" y="13092"/>
                  <a:pt x="1690" y="12179"/>
                  <a:pt x="1862" y="11448"/>
                </a:cubicBezTo>
                <a:cubicBezTo>
                  <a:pt x="1953" y="11054"/>
                  <a:pt x="1953" y="10563"/>
                  <a:pt x="1862" y="10169"/>
                </a:cubicBezTo>
                <a:cubicBezTo>
                  <a:pt x="1690" y="9424"/>
                  <a:pt x="1588" y="8521"/>
                  <a:pt x="1588" y="7537"/>
                </a:cubicBezTo>
                <a:cubicBezTo>
                  <a:pt x="1588" y="5062"/>
                  <a:pt x="2239" y="3054"/>
                  <a:pt x="3041" y="3054"/>
                </a:cubicBezTo>
                <a:close/>
              </a:path>
            </a:pathLst>
          </a:custGeom>
          <a:solidFill>
            <a:srgbClr val="FFFFFF"/>
          </a:solidFill>
          <a:ln w="12700">
            <a:solidFill>
              <a:schemeClr val="accent1"/>
            </a:solidFill>
            <a:miter/>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latin typeface="+mn-lt"/>
                <a:ea typeface="+mn-ea"/>
                <a:cs typeface="+mn-cs"/>
                <a:sym typeface="Calibri"/>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sp>
        <p:nvSpPr>
          <p:cNvPr id="701" name="Cancel Document"/>
          <p:cNvSpPr/>
          <p:nvPr/>
        </p:nvSpPr>
        <p:spPr>
          <a:xfrm>
            <a:off x="4285234" y="2605510"/>
            <a:ext cx="312288" cy="404452"/>
          </a:xfrm>
          <a:custGeom>
            <a:avLst/>
            <a:gdLst/>
            <a:ahLst/>
            <a:cxnLst>
              <a:cxn ang="0">
                <a:pos x="wd2" y="hd2"/>
              </a:cxn>
              <a:cxn ang="5400000">
                <a:pos x="wd2" y="hd2"/>
              </a:cxn>
              <a:cxn ang="10800000">
                <a:pos x="wd2" y="hd2"/>
              </a:cxn>
              <a:cxn ang="16200000">
                <a:pos x="wd2" y="hd2"/>
              </a:cxn>
            </a:cxnLst>
            <a:rect l="0" t="0" r="r" b="b"/>
            <a:pathLst>
              <a:path w="21599" h="21600" extrusionOk="0">
                <a:moveTo>
                  <a:pt x="210" y="0"/>
                </a:moveTo>
                <a:cubicBezTo>
                  <a:pt x="94" y="0"/>
                  <a:pt x="0" y="72"/>
                  <a:pt x="0" y="162"/>
                </a:cubicBezTo>
                <a:lnTo>
                  <a:pt x="0" y="21438"/>
                </a:lnTo>
                <a:cubicBezTo>
                  <a:pt x="0" y="21528"/>
                  <a:pt x="94" y="21600"/>
                  <a:pt x="210" y="21600"/>
                </a:cubicBezTo>
                <a:lnTo>
                  <a:pt x="21389" y="21600"/>
                </a:lnTo>
                <a:cubicBezTo>
                  <a:pt x="21506" y="21600"/>
                  <a:pt x="21599" y="21528"/>
                  <a:pt x="21599" y="21438"/>
                </a:cubicBezTo>
                <a:lnTo>
                  <a:pt x="21599" y="5895"/>
                </a:lnTo>
                <a:cubicBezTo>
                  <a:pt x="21600" y="5863"/>
                  <a:pt x="21565" y="5837"/>
                  <a:pt x="21524" y="5837"/>
                </a:cubicBezTo>
                <a:lnTo>
                  <a:pt x="14255" y="5837"/>
                </a:lnTo>
                <a:cubicBezTo>
                  <a:pt x="14138" y="5837"/>
                  <a:pt x="14045" y="5765"/>
                  <a:pt x="14045" y="5674"/>
                </a:cubicBezTo>
                <a:lnTo>
                  <a:pt x="14045" y="58"/>
                </a:lnTo>
                <a:cubicBezTo>
                  <a:pt x="14045" y="26"/>
                  <a:pt x="14011" y="0"/>
                  <a:pt x="13970" y="0"/>
                </a:cubicBezTo>
                <a:lnTo>
                  <a:pt x="210" y="0"/>
                </a:lnTo>
                <a:close/>
                <a:moveTo>
                  <a:pt x="15019" y="86"/>
                </a:moveTo>
                <a:cubicBezTo>
                  <a:pt x="14993" y="94"/>
                  <a:pt x="14971" y="114"/>
                  <a:pt x="14971" y="140"/>
                </a:cubicBezTo>
                <a:lnTo>
                  <a:pt x="14971" y="4958"/>
                </a:lnTo>
                <a:cubicBezTo>
                  <a:pt x="14971" y="5048"/>
                  <a:pt x="15067" y="5120"/>
                  <a:pt x="15184" y="5120"/>
                </a:cubicBezTo>
                <a:lnTo>
                  <a:pt x="21418" y="5120"/>
                </a:lnTo>
                <a:cubicBezTo>
                  <a:pt x="21485" y="5120"/>
                  <a:pt x="21518" y="5058"/>
                  <a:pt x="21471" y="5021"/>
                </a:cubicBezTo>
                <a:lnTo>
                  <a:pt x="15101" y="99"/>
                </a:lnTo>
                <a:cubicBezTo>
                  <a:pt x="15078" y="81"/>
                  <a:pt x="15045" y="78"/>
                  <a:pt x="15019" y="86"/>
                </a:cubicBezTo>
                <a:close/>
                <a:moveTo>
                  <a:pt x="6578" y="7679"/>
                </a:moveTo>
                <a:cubicBezTo>
                  <a:pt x="6598" y="7679"/>
                  <a:pt x="6618" y="7686"/>
                  <a:pt x="6633" y="7698"/>
                </a:cubicBezTo>
                <a:lnTo>
                  <a:pt x="10772" y="10897"/>
                </a:lnTo>
                <a:cubicBezTo>
                  <a:pt x="10787" y="10909"/>
                  <a:pt x="10812" y="10909"/>
                  <a:pt x="10827" y="10897"/>
                </a:cubicBezTo>
                <a:lnTo>
                  <a:pt x="14964" y="7698"/>
                </a:lnTo>
                <a:cubicBezTo>
                  <a:pt x="14994" y="7674"/>
                  <a:pt x="15044" y="7674"/>
                  <a:pt x="15075" y="7698"/>
                </a:cubicBezTo>
                <a:lnTo>
                  <a:pt x="16692" y="8946"/>
                </a:lnTo>
                <a:cubicBezTo>
                  <a:pt x="16723" y="8970"/>
                  <a:pt x="16723" y="9007"/>
                  <a:pt x="16692" y="9030"/>
                </a:cubicBezTo>
                <a:lnTo>
                  <a:pt x="12556" y="12230"/>
                </a:lnTo>
                <a:cubicBezTo>
                  <a:pt x="12540" y="12242"/>
                  <a:pt x="12540" y="12261"/>
                  <a:pt x="12556" y="12273"/>
                </a:cubicBezTo>
                <a:lnTo>
                  <a:pt x="16692" y="15468"/>
                </a:lnTo>
                <a:cubicBezTo>
                  <a:pt x="16723" y="15492"/>
                  <a:pt x="16723" y="15531"/>
                  <a:pt x="16692" y="15554"/>
                </a:cubicBezTo>
                <a:lnTo>
                  <a:pt x="15075" y="16803"/>
                </a:lnTo>
                <a:cubicBezTo>
                  <a:pt x="15044" y="16827"/>
                  <a:pt x="14994" y="16827"/>
                  <a:pt x="14964" y="16803"/>
                </a:cubicBezTo>
                <a:lnTo>
                  <a:pt x="10827" y="13607"/>
                </a:lnTo>
                <a:cubicBezTo>
                  <a:pt x="10812" y="13595"/>
                  <a:pt x="10787" y="13595"/>
                  <a:pt x="10772" y="13607"/>
                </a:cubicBezTo>
                <a:lnTo>
                  <a:pt x="6633" y="16803"/>
                </a:lnTo>
                <a:cubicBezTo>
                  <a:pt x="6602" y="16827"/>
                  <a:pt x="6552" y="16827"/>
                  <a:pt x="6522" y="16803"/>
                </a:cubicBezTo>
                <a:lnTo>
                  <a:pt x="4905" y="15554"/>
                </a:lnTo>
                <a:cubicBezTo>
                  <a:pt x="4874" y="15530"/>
                  <a:pt x="4874" y="15492"/>
                  <a:pt x="4905" y="15468"/>
                </a:cubicBezTo>
                <a:lnTo>
                  <a:pt x="9043" y="12273"/>
                </a:lnTo>
                <a:cubicBezTo>
                  <a:pt x="9059" y="12261"/>
                  <a:pt x="9059" y="12242"/>
                  <a:pt x="9043" y="12230"/>
                </a:cubicBezTo>
                <a:lnTo>
                  <a:pt x="4905" y="9030"/>
                </a:lnTo>
                <a:cubicBezTo>
                  <a:pt x="4874" y="9007"/>
                  <a:pt x="4874" y="8970"/>
                  <a:pt x="4905" y="8946"/>
                </a:cubicBezTo>
                <a:lnTo>
                  <a:pt x="6522" y="7698"/>
                </a:lnTo>
                <a:cubicBezTo>
                  <a:pt x="6538" y="7686"/>
                  <a:pt x="6558" y="7679"/>
                  <a:pt x="6578" y="7679"/>
                </a:cubicBezTo>
                <a:close/>
              </a:path>
            </a:pathLst>
          </a:custGeom>
          <a:solidFill>
            <a:srgbClr val="FFFFFF"/>
          </a:solidFill>
          <a:ln w="12700">
            <a:solidFill>
              <a:schemeClr val="accent1"/>
            </a:solidFill>
            <a:miter/>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latin typeface="+mn-lt"/>
                <a:ea typeface="+mn-ea"/>
                <a:cs typeface="+mn-cs"/>
                <a:sym typeface="Calibri"/>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sp>
        <p:nvSpPr>
          <p:cNvPr id="702" name="Cancel Document"/>
          <p:cNvSpPr/>
          <p:nvPr/>
        </p:nvSpPr>
        <p:spPr>
          <a:xfrm>
            <a:off x="7048847" y="2605510"/>
            <a:ext cx="312287" cy="404452"/>
          </a:xfrm>
          <a:custGeom>
            <a:avLst/>
            <a:gdLst/>
            <a:ahLst/>
            <a:cxnLst>
              <a:cxn ang="0">
                <a:pos x="wd2" y="hd2"/>
              </a:cxn>
              <a:cxn ang="5400000">
                <a:pos x="wd2" y="hd2"/>
              </a:cxn>
              <a:cxn ang="10800000">
                <a:pos x="wd2" y="hd2"/>
              </a:cxn>
              <a:cxn ang="16200000">
                <a:pos x="wd2" y="hd2"/>
              </a:cxn>
            </a:cxnLst>
            <a:rect l="0" t="0" r="r" b="b"/>
            <a:pathLst>
              <a:path w="21599" h="21600" extrusionOk="0">
                <a:moveTo>
                  <a:pt x="210" y="0"/>
                </a:moveTo>
                <a:cubicBezTo>
                  <a:pt x="94" y="0"/>
                  <a:pt x="0" y="72"/>
                  <a:pt x="0" y="162"/>
                </a:cubicBezTo>
                <a:lnTo>
                  <a:pt x="0" y="21438"/>
                </a:lnTo>
                <a:cubicBezTo>
                  <a:pt x="0" y="21528"/>
                  <a:pt x="94" y="21600"/>
                  <a:pt x="210" y="21600"/>
                </a:cubicBezTo>
                <a:lnTo>
                  <a:pt x="21389" y="21600"/>
                </a:lnTo>
                <a:cubicBezTo>
                  <a:pt x="21506" y="21600"/>
                  <a:pt x="21599" y="21528"/>
                  <a:pt x="21599" y="21438"/>
                </a:cubicBezTo>
                <a:lnTo>
                  <a:pt x="21599" y="5895"/>
                </a:lnTo>
                <a:cubicBezTo>
                  <a:pt x="21600" y="5863"/>
                  <a:pt x="21565" y="5837"/>
                  <a:pt x="21524" y="5837"/>
                </a:cubicBezTo>
                <a:lnTo>
                  <a:pt x="14255" y="5837"/>
                </a:lnTo>
                <a:cubicBezTo>
                  <a:pt x="14138" y="5837"/>
                  <a:pt x="14045" y="5765"/>
                  <a:pt x="14045" y="5674"/>
                </a:cubicBezTo>
                <a:lnTo>
                  <a:pt x="14045" y="58"/>
                </a:lnTo>
                <a:cubicBezTo>
                  <a:pt x="14045" y="26"/>
                  <a:pt x="14011" y="0"/>
                  <a:pt x="13970" y="0"/>
                </a:cubicBezTo>
                <a:lnTo>
                  <a:pt x="210" y="0"/>
                </a:lnTo>
                <a:close/>
                <a:moveTo>
                  <a:pt x="15019" y="86"/>
                </a:moveTo>
                <a:cubicBezTo>
                  <a:pt x="14993" y="94"/>
                  <a:pt x="14971" y="114"/>
                  <a:pt x="14971" y="140"/>
                </a:cubicBezTo>
                <a:lnTo>
                  <a:pt x="14971" y="4958"/>
                </a:lnTo>
                <a:cubicBezTo>
                  <a:pt x="14971" y="5048"/>
                  <a:pt x="15067" y="5120"/>
                  <a:pt x="15184" y="5120"/>
                </a:cubicBezTo>
                <a:lnTo>
                  <a:pt x="21418" y="5120"/>
                </a:lnTo>
                <a:cubicBezTo>
                  <a:pt x="21485" y="5120"/>
                  <a:pt x="21518" y="5058"/>
                  <a:pt x="21471" y="5021"/>
                </a:cubicBezTo>
                <a:lnTo>
                  <a:pt x="15101" y="99"/>
                </a:lnTo>
                <a:cubicBezTo>
                  <a:pt x="15078" y="81"/>
                  <a:pt x="15045" y="78"/>
                  <a:pt x="15019" y="86"/>
                </a:cubicBezTo>
                <a:close/>
                <a:moveTo>
                  <a:pt x="6578" y="7679"/>
                </a:moveTo>
                <a:cubicBezTo>
                  <a:pt x="6598" y="7679"/>
                  <a:pt x="6618" y="7686"/>
                  <a:pt x="6633" y="7698"/>
                </a:cubicBezTo>
                <a:lnTo>
                  <a:pt x="10772" y="10897"/>
                </a:lnTo>
                <a:cubicBezTo>
                  <a:pt x="10787" y="10909"/>
                  <a:pt x="10812" y="10909"/>
                  <a:pt x="10827" y="10897"/>
                </a:cubicBezTo>
                <a:lnTo>
                  <a:pt x="14964" y="7698"/>
                </a:lnTo>
                <a:cubicBezTo>
                  <a:pt x="14994" y="7674"/>
                  <a:pt x="15044" y="7674"/>
                  <a:pt x="15075" y="7698"/>
                </a:cubicBezTo>
                <a:lnTo>
                  <a:pt x="16692" y="8946"/>
                </a:lnTo>
                <a:cubicBezTo>
                  <a:pt x="16723" y="8970"/>
                  <a:pt x="16723" y="9007"/>
                  <a:pt x="16692" y="9030"/>
                </a:cubicBezTo>
                <a:lnTo>
                  <a:pt x="12556" y="12230"/>
                </a:lnTo>
                <a:cubicBezTo>
                  <a:pt x="12540" y="12242"/>
                  <a:pt x="12540" y="12261"/>
                  <a:pt x="12556" y="12273"/>
                </a:cubicBezTo>
                <a:lnTo>
                  <a:pt x="16692" y="15468"/>
                </a:lnTo>
                <a:cubicBezTo>
                  <a:pt x="16723" y="15492"/>
                  <a:pt x="16723" y="15531"/>
                  <a:pt x="16692" y="15554"/>
                </a:cubicBezTo>
                <a:lnTo>
                  <a:pt x="15075" y="16803"/>
                </a:lnTo>
                <a:cubicBezTo>
                  <a:pt x="15044" y="16827"/>
                  <a:pt x="14994" y="16827"/>
                  <a:pt x="14964" y="16803"/>
                </a:cubicBezTo>
                <a:lnTo>
                  <a:pt x="10827" y="13607"/>
                </a:lnTo>
                <a:cubicBezTo>
                  <a:pt x="10812" y="13595"/>
                  <a:pt x="10787" y="13595"/>
                  <a:pt x="10772" y="13607"/>
                </a:cubicBezTo>
                <a:lnTo>
                  <a:pt x="6633" y="16803"/>
                </a:lnTo>
                <a:cubicBezTo>
                  <a:pt x="6602" y="16827"/>
                  <a:pt x="6552" y="16827"/>
                  <a:pt x="6522" y="16803"/>
                </a:cubicBezTo>
                <a:lnTo>
                  <a:pt x="4905" y="15554"/>
                </a:lnTo>
                <a:cubicBezTo>
                  <a:pt x="4874" y="15530"/>
                  <a:pt x="4874" y="15492"/>
                  <a:pt x="4905" y="15468"/>
                </a:cubicBezTo>
                <a:lnTo>
                  <a:pt x="9043" y="12273"/>
                </a:lnTo>
                <a:cubicBezTo>
                  <a:pt x="9059" y="12261"/>
                  <a:pt x="9059" y="12242"/>
                  <a:pt x="9043" y="12230"/>
                </a:cubicBezTo>
                <a:lnTo>
                  <a:pt x="4905" y="9030"/>
                </a:lnTo>
                <a:cubicBezTo>
                  <a:pt x="4874" y="9007"/>
                  <a:pt x="4874" y="8970"/>
                  <a:pt x="4905" y="8946"/>
                </a:cubicBezTo>
                <a:lnTo>
                  <a:pt x="6522" y="7698"/>
                </a:lnTo>
                <a:cubicBezTo>
                  <a:pt x="6538" y="7686"/>
                  <a:pt x="6558" y="7679"/>
                  <a:pt x="6578" y="7679"/>
                </a:cubicBezTo>
                <a:close/>
              </a:path>
            </a:pathLst>
          </a:custGeom>
          <a:solidFill>
            <a:srgbClr val="FFFFFF"/>
          </a:solidFill>
          <a:ln w="12700">
            <a:solidFill>
              <a:schemeClr val="accent1"/>
            </a:solidFill>
            <a:miter/>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latin typeface="+mn-lt"/>
                <a:ea typeface="+mn-ea"/>
                <a:cs typeface="+mn-cs"/>
                <a:sym typeface="Calibri"/>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sp>
        <p:nvSpPr>
          <p:cNvPr id="703" name="Номер слайда 4"/>
          <p:cNvSpPr txBox="1">
            <a:spLocks noGrp="1"/>
          </p:cNvSpPr>
          <p:nvPr>
            <p:ph type="sldNum" sz="quarter" idx="4294967295"/>
          </p:nvPr>
        </p:nvSpPr>
        <p:spPr>
          <a:xfrm>
            <a:off x="11704319" y="6455664"/>
            <a:ext cx="245751" cy="22570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nchor="t">
            <a:normAutofit fontScale="92500" lnSpcReduction="20000"/>
          </a:bodyPr>
          <a:lstStyle>
            <a:lvl1pPr algn="l">
              <a:spcBef>
                <a:spcPts val="600"/>
              </a:spcBef>
              <a:defRPr sz="1100">
                <a:solidFill>
                  <a:srgbClr val="808080"/>
                </a:solidFill>
              </a:defRPr>
            </a:lvl1pPr>
          </a:lstStyle>
          <a:p>
            <a:pPr marL="0" marR="0" lvl="0" indent="0" algn="l" defTabSz="914400" rtl="0" eaLnBrk="1" fontAlgn="auto" latinLnBrk="0" hangingPunct="0">
              <a:lnSpc>
                <a:spcPct val="100000"/>
              </a:lnSpc>
              <a:spcBef>
                <a:spcPts val="600"/>
              </a:spcBef>
              <a:spcAft>
                <a:spcPts val="0"/>
              </a:spcAft>
              <a:buClrTx/>
              <a:buSzTx/>
              <a:buFontTx/>
              <a:buNone/>
              <a:tabLst/>
              <a:defRPr/>
            </a:pPr>
            <a:fld id="{86CB4B4D-7CA3-9044-876B-883B54F8677D}" type="slidenum">
              <a:rPr kumimoji="0" sz="1100" b="0" i="0" u="none" strike="noStrike" kern="0" cap="none" spc="0" normalizeH="0" baseline="0" noProof="0">
                <a:ln>
                  <a:noFill/>
                </a:ln>
                <a:solidFill>
                  <a:srgbClr val="808080"/>
                </a:solidFill>
                <a:effectLst/>
                <a:uLnTx/>
                <a:uFillTx/>
                <a:latin typeface="Calibri"/>
                <a:cs typeface="Calibri"/>
                <a:sym typeface="Calibri"/>
              </a:rPr>
              <a:pPr marL="0" marR="0" lvl="0" indent="0" algn="l" defTabSz="914400" rtl="0" eaLnBrk="1" fontAlgn="auto" latinLnBrk="0" hangingPunct="0">
                <a:lnSpc>
                  <a:spcPct val="100000"/>
                </a:lnSpc>
                <a:spcBef>
                  <a:spcPts val="600"/>
                </a:spcBef>
                <a:spcAft>
                  <a:spcPts val="0"/>
                </a:spcAft>
                <a:buClrTx/>
                <a:buSzTx/>
                <a:buFontTx/>
                <a:buNone/>
                <a:tabLst/>
                <a:defRPr/>
              </a:pPr>
              <a:t>17</a:t>
            </a:fld>
            <a:endParaRPr kumimoji="0" sz="1100" b="0" i="0" u="none" strike="noStrike" kern="0" cap="none" spc="0" normalizeH="0" baseline="0" noProof="0">
              <a:ln>
                <a:noFill/>
              </a:ln>
              <a:solidFill>
                <a:srgbClr val="808080"/>
              </a:solidFill>
              <a:effectLst/>
              <a:uLnTx/>
              <a:uFillTx/>
              <a:latin typeface="Calibri"/>
              <a:cs typeface="Calibri"/>
              <a:sym typeface="Calibri"/>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Заголовок 1"/>
          <p:cNvSpPr txBox="1">
            <a:spLocks noGrp="1"/>
          </p:cNvSpPr>
          <p:nvPr>
            <p:ph type="title"/>
          </p:nvPr>
        </p:nvSpPr>
        <p:spPr>
          <a:xfrm>
            <a:off x="2584393" y="1925059"/>
            <a:ext cx="6799303" cy="3516955"/>
          </a:xfrm>
          <a:prstGeom prst="rect">
            <a:avLst/>
          </a:prstGeom>
        </p:spPr>
        <p:txBody>
          <a:bodyPr/>
          <a:lstStyle>
            <a:lvl1pPr algn="ctr">
              <a:defRPr sz="4000" b="1">
                <a:solidFill>
                  <a:srgbClr val="FFFFFF"/>
                </a:solidFill>
                <a:latin typeface="Century Gothic"/>
                <a:ea typeface="Century Gothic"/>
                <a:cs typeface="Century Gothic"/>
                <a:sym typeface="Century Gothic"/>
              </a:defRPr>
            </a:lvl1pPr>
          </a:lstStyle>
          <a:p>
            <a:r>
              <a:t>Thank you for your attention!</a:t>
            </a:r>
          </a:p>
        </p:txBody>
      </p:sp>
      <p:sp>
        <p:nvSpPr>
          <p:cNvPr id="709" name="Заголовок 1"/>
          <p:cNvSpPr txBox="1"/>
          <p:nvPr/>
        </p:nvSpPr>
        <p:spPr>
          <a:xfrm>
            <a:off x="720630" y="0"/>
            <a:ext cx="9183190" cy="2387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pPr marL="0" marR="0" lvl="0" indent="0" algn="l" defTabSz="914400" rtl="0" eaLnBrk="1" fontAlgn="auto" latinLnBrk="0" hangingPunct="0">
              <a:lnSpc>
                <a:spcPct val="90000"/>
              </a:lnSpc>
              <a:spcBef>
                <a:spcPts val="0"/>
              </a:spcBef>
              <a:spcAft>
                <a:spcPts val="0"/>
              </a:spcAft>
              <a:buClrTx/>
              <a:buSzTx/>
              <a:buFontTx/>
              <a:buNone/>
              <a:tabLst/>
              <a:defRPr sz="4400" b="1">
                <a:solidFill>
                  <a:srgbClr val="FFFFFF"/>
                </a:solidFill>
                <a:latin typeface="Century Gothic"/>
                <a:ea typeface="Century Gothic"/>
                <a:cs typeface="Century Gothic"/>
                <a:sym typeface="Century Gothic"/>
              </a:defRPr>
            </a:pPr>
            <a:r>
              <a:rPr kumimoji="0" sz="4400" b="1" i="0" u="none" strike="noStrike" kern="0" cap="none" spc="0" normalizeH="0" baseline="0" noProof="0">
                <a:ln>
                  <a:noFill/>
                </a:ln>
                <a:solidFill>
                  <a:srgbClr val="FFFFFF"/>
                </a:solidFill>
                <a:effectLst/>
                <a:uLnTx/>
                <a:uFillTx/>
                <a:latin typeface="Century Gothic"/>
                <a:sym typeface="Century Gothic"/>
              </a:rPr>
              <a:t>40</a:t>
            </a:r>
            <a:r>
              <a:rPr kumimoji="0" sz="4400" b="1" i="0" u="none" strike="noStrike" kern="0" cap="none" spc="0" normalizeH="0" baseline="30000" noProof="0">
                <a:ln>
                  <a:noFill/>
                </a:ln>
                <a:solidFill>
                  <a:srgbClr val="FFFFFF"/>
                </a:solidFill>
                <a:effectLst/>
                <a:uLnTx/>
                <a:uFillTx/>
                <a:latin typeface="Century Gothic"/>
                <a:sym typeface="Century Gothic"/>
              </a:rPr>
              <a:t>th</a:t>
            </a:r>
            <a:r>
              <a:rPr kumimoji="0" sz="4400" b="1" i="0" u="none" strike="noStrike" kern="0" cap="none" spc="0" normalizeH="0" baseline="0" noProof="0">
                <a:ln>
                  <a:noFill/>
                </a:ln>
                <a:solidFill>
                  <a:srgbClr val="FFFFFF"/>
                </a:solidFill>
                <a:effectLst/>
                <a:uLnTx/>
                <a:uFillTx/>
                <a:latin typeface="Century Gothic"/>
                <a:sym typeface="Century Gothic"/>
              </a:rPr>
              <a:t> UN/CEFACT Forum</a:t>
            </a:r>
            <a:br>
              <a:rPr kumimoji="0" sz="4400" b="1" i="0" u="none" strike="noStrike" kern="0" cap="none" spc="0" normalizeH="0" baseline="0" noProof="0">
                <a:ln>
                  <a:noFill/>
                </a:ln>
                <a:solidFill>
                  <a:srgbClr val="FFFFFF"/>
                </a:solidFill>
                <a:effectLst/>
                <a:uLnTx/>
                <a:uFillTx/>
                <a:latin typeface="Century Gothic"/>
                <a:sym typeface="Century Gothic"/>
              </a:rPr>
            </a:br>
            <a:r>
              <a:rPr kumimoji="0" sz="2800" b="0" i="0" u="none" strike="noStrike" kern="0" cap="none" spc="0" normalizeH="0" baseline="0" noProof="0">
                <a:ln>
                  <a:noFill/>
                </a:ln>
                <a:solidFill>
                  <a:srgbClr val="FFFFFF"/>
                </a:solidFill>
                <a:effectLst/>
                <a:uLnTx/>
                <a:uFillTx/>
                <a:latin typeface="Century Gothic"/>
                <a:sym typeface="Century Gothic"/>
              </a:rPr>
              <a:t>8-12 May 2023</a:t>
            </a:r>
          </a:p>
        </p:txBody>
      </p:sp>
      <p:pic>
        <p:nvPicPr>
          <p:cNvPr id="710" name="Рисунок 6" descr="Рисунок 6"/>
          <p:cNvPicPr>
            <a:picLocks noChangeAspect="1"/>
          </p:cNvPicPr>
          <p:nvPr/>
        </p:nvPicPr>
        <p:blipFill>
          <a:blip r:embed="rId2"/>
          <a:stretch>
            <a:fillRect/>
          </a:stretch>
        </p:blipFill>
        <p:spPr>
          <a:xfrm>
            <a:off x="674910" y="1648050"/>
            <a:ext cx="9091752" cy="417107"/>
          </a:xfrm>
          <a:prstGeom prst="rect">
            <a:avLst/>
          </a:prstGeom>
          <a:ln w="12700">
            <a:miter lim="400000"/>
          </a:ln>
        </p:spPr>
      </p:pic>
      <p:sp>
        <p:nvSpPr>
          <p:cNvPr id="711" name="Номер слайда 4"/>
          <p:cNvSpPr txBox="1">
            <a:spLocks noGrp="1"/>
          </p:cNvSpPr>
          <p:nvPr>
            <p:ph type="sldNum" sz="quarter" idx="4294967295"/>
          </p:nvPr>
        </p:nvSpPr>
        <p:spPr>
          <a:xfrm>
            <a:off x="11704319" y="6455664"/>
            <a:ext cx="245751" cy="22570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nchor="t">
            <a:normAutofit fontScale="92500" lnSpcReduction="20000"/>
          </a:bodyPr>
          <a:lstStyle>
            <a:lvl1pPr algn="l">
              <a:spcBef>
                <a:spcPts val="600"/>
              </a:spcBef>
              <a:defRPr sz="1100">
                <a:solidFill>
                  <a:srgbClr val="808080"/>
                </a:solidFill>
              </a:defRPr>
            </a:lvl1pPr>
          </a:lstStyle>
          <a:p>
            <a:pPr marL="0" marR="0" lvl="0" indent="0" algn="l" defTabSz="914400" rtl="0" eaLnBrk="1" fontAlgn="auto" latinLnBrk="0" hangingPunct="0">
              <a:lnSpc>
                <a:spcPct val="100000"/>
              </a:lnSpc>
              <a:spcBef>
                <a:spcPts val="600"/>
              </a:spcBef>
              <a:spcAft>
                <a:spcPts val="0"/>
              </a:spcAft>
              <a:buClrTx/>
              <a:buSzTx/>
              <a:buFontTx/>
              <a:buNone/>
              <a:tabLst/>
              <a:defRPr/>
            </a:pPr>
            <a:fld id="{86CB4B4D-7CA3-9044-876B-883B54F8677D}" type="slidenum">
              <a:rPr kumimoji="0" sz="1100" b="0" i="0" u="none" strike="noStrike" kern="0" cap="none" spc="0" normalizeH="0" baseline="0" noProof="0">
                <a:ln>
                  <a:noFill/>
                </a:ln>
                <a:solidFill>
                  <a:srgbClr val="808080"/>
                </a:solidFill>
                <a:effectLst/>
                <a:uLnTx/>
                <a:uFillTx/>
                <a:latin typeface="Calibri"/>
                <a:cs typeface="Calibri"/>
                <a:sym typeface="Calibri"/>
              </a:rPr>
              <a:pPr marL="0" marR="0" lvl="0" indent="0" algn="l" defTabSz="914400" rtl="0" eaLnBrk="1" fontAlgn="auto" latinLnBrk="0" hangingPunct="0">
                <a:lnSpc>
                  <a:spcPct val="100000"/>
                </a:lnSpc>
                <a:spcBef>
                  <a:spcPts val="600"/>
                </a:spcBef>
                <a:spcAft>
                  <a:spcPts val="0"/>
                </a:spcAft>
                <a:buClrTx/>
                <a:buSzTx/>
                <a:buFontTx/>
                <a:buNone/>
                <a:tabLst/>
                <a:defRPr/>
              </a:pPr>
              <a:t>18</a:t>
            </a:fld>
            <a:endParaRPr kumimoji="0" sz="1100" b="0" i="0" u="none" strike="noStrike" kern="0" cap="none" spc="0" normalizeH="0" baseline="0" noProof="0">
              <a:ln>
                <a:noFill/>
              </a:ln>
              <a:solidFill>
                <a:srgbClr val="808080"/>
              </a:solidFill>
              <a:effectLst/>
              <a:uLnTx/>
              <a:uFillTx/>
              <a:latin typeface="Calibri"/>
              <a:cs typeface="Calibri"/>
              <a:sym typeface="Calibri"/>
            </a:endParaRPr>
          </a:p>
        </p:txBody>
      </p:sp>
      <p:sp>
        <p:nvSpPr>
          <p:cNvPr id="712" name="文字方塊 3"/>
          <p:cNvSpPr txBox="1"/>
          <p:nvPr/>
        </p:nvSpPr>
        <p:spPr>
          <a:xfrm>
            <a:off x="3094382" y="4921365"/>
            <a:ext cx="6003236" cy="1630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0" marR="0" lvl="0" indent="0" algn="ctr" defTabSz="914400" rtl="0" eaLnBrk="1" fontAlgn="auto" latinLnBrk="0" hangingPunct="0">
              <a:lnSpc>
                <a:spcPct val="90000"/>
              </a:lnSpc>
              <a:spcBef>
                <a:spcPts val="1000"/>
              </a:spcBef>
              <a:spcAft>
                <a:spcPts val="0"/>
              </a:spcAft>
              <a:buClrTx/>
              <a:buSzTx/>
              <a:buFontTx/>
              <a:buNone/>
              <a:tabLst/>
              <a:defRPr>
                <a:solidFill>
                  <a:srgbClr val="FFFFFF"/>
                </a:solidFill>
                <a:latin typeface="Century Gothic"/>
                <a:ea typeface="Century Gothic"/>
                <a:cs typeface="Century Gothic"/>
                <a:sym typeface="Century Gothic"/>
              </a:defRPr>
            </a:pPr>
            <a:r>
              <a:rPr kumimoji="0" sz="1800" b="0" i="0" u="none" strike="noStrike" kern="0" cap="none" spc="0" normalizeH="0" baseline="0" noProof="0">
                <a:ln>
                  <a:noFill/>
                </a:ln>
                <a:solidFill>
                  <a:srgbClr val="FFFFFF"/>
                </a:solidFill>
                <a:effectLst/>
                <a:uLnTx/>
                <a:uFillTx/>
                <a:latin typeface="Century Gothic"/>
                <a:sym typeface="Century Gothic"/>
              </a:rPr>
              <a:t>Tunghua Tai / Founder, Siloah Travel / </a:t>
            </a:r>
            <a:r>
              <a:rPr kumimoji="0" sz="1800" b="0" i="0" u="sng" strike="noStrike" kern="0" cap="none" spc="0" normalizeH="0" baseline="0" noProof="0">
                <a:ln>
                  <a:noFill/>
                </a:ln>
                <a:solidFill>
                  <a:srgbClr val="0000FF"/>
                </a:solidFill>
                <a:effectLst/>
                <a:uLnTx/>
                <a:uFill>
                  <a:solidFill>
                    <a:srgbClr val="0000FF"/>
                  </a:solidFill>
                </a:uFill>
                <a:latin typeface="Century Gothic"/>
                <a:sym typeface="Century Gothic"/>
                <a:hlinkClick r:id="rId3"/>
              </a:rPr>
              <a:t>tunghua.tai@gmail.com</a:t>
            </a:r>
          </a:p>
          <a:p>
            <a:pPr marL="0" marR="0" lvl="0" indent="0" algn="ctr" defTabSz="914400" rtl="0" eaLnBrk="1" fontAlgn="auto" latinLnBrk="0" hangingPunct="0">
              <a:lnSpc>
                <a:spcPct val="90000"/>
              </a:lnSpc>
              <a:spcBef>
                <a:spcPts val="1000"/>
              </a:spcBef>
              <a:spcAft>
                <a:spcPts val="0"/>
              </a:spcAft>
              <a:buClrTx/>
              <a:buSzTx/>
              <a:buFontTx/>
              <a:buNone/>
              <a:tabLst/>
              <a:defRPr>
                <a:solidFill>
                  <a:srgbClr val="FFFFFF"/>
                </a:solidFill>
                <a:latin typeface="Century Gothic"/>
                <a:ea typeface="Century Gothic"/>
                <a:cs typeface="Century Gothic"/>
                <a:sym typeface="Century Gothic"/>
              </a:defRPr>
            </a:pPr>
            <a:r>
              <a:rPr kumimoji="0" sz="1800" b="0" i="0" u="none" strike="noStrike" kern="0" cap="none" spc="0" normalizeH="0" baseline="0" noProof="0">
                <a:ln>
                  <a:noFill/>
                </a:ln>
                <a:solidFill>
                  <a:srgbClr val="FFFFFF"/>
                </a:solidFill>
                <a:effectLst/>
                <a:uLnTx/>
                <a:uFillTx/>
                <a:latin typeface="Century Gothic"/>
                <a:sym typeface="Century Gothic"/>
              </a:rPr>
              <a:t>Anthony Chien / Deputy Director of CIDS, Commerce Development Research Institute / </a:t>
            </a:r>
          </a:p>
          <a:p>
            <a:pPr marL="0" marR="0" lvl="0" indent="0" algn="ctr" defTabSz="914400" rtl="0" eaLnBrk="1" fontAlgn="auto" latinLnBrk="0" hangingPunct="0">
              <a:lnSpc>
                <a:spcPct val="90000"/>
              </a:lnSpc>
              <a:spcBef>
                <a:spcPts val="1000"/>
              </a:spcBef>
              <a:spcAft>
                <a:spcPts val="0"/>
              </a:spcAft>
              <a:buClrTx/>
              <a:buSzTx/>
              <a:buFontTx/>
              <a:buNone/>
              <a:tabLst/>
              <a:defRPr>
                <a:solidFill>
                  <a:srgbClr val="FFFFFF"/>
                </a:solidFill>
                <a:latin typeface="Century Gothic"/>
                <a:ea typeface="Century Gothic"/>
                <a:cs typeface="Century Gothic"/>
                <a:sym typeface="Century Gothic"/>
              </a:defRPr>
            </a:pPr>
            <a:r>
              <a:rPr kumimoji="0" sz="1800" b="0" i="0" u="sng" strike="noStrike" kern="0" cap="none" spc="0" normalizeH="0" baseline="0" noProof="0">
                <a:ln>
                  <a:noFill/>
                </a:ln>
                <a:solidFill>
                  <a:srgbClr val="0000FF"/>
                </a:solidFill>
                <a:effectLst/>
                <a:uLnTx/>
                <a:uFill>
                  <a:solidFill>
                    <a:srgbClr val="0000FF"/>
                  </a:solidFill>
                </a:uFill>
                <a:latin typeface="Century Gothic"/>
                <a:sym typeface="Century Gothic"/>
                <a:hlinkClick r:id="rId4"/>
              </a:rPr>
              <a:t>anthonychien@cdri.org.tw</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1011D6DF-AFA4-1108-29C0-B5D410292D9B}"/>
              </a:ext>
            </a:extLst>
          </p:cNvPr>
          <p:cNvPicPr>
            <a:picLocks noChangeAspect="1"/>
          </p:cNvPicPr>
          <p:nvPr/>
        </p:nvPicPr>
        <p:blipFill>
          <a:blip r:embed="rId2"/>
          <a:stretch>
            <a:fillRect/>
          </a:stretch>
        </p:blipFill>
        <p:spPr>
          <a:xfrm>
            <a:off x="1671146" y="369147"/>
            <a:ext cx="7270622" cy="6119705"/>
          </a:xfrm>
          <a:prstGeom prst="rect">
            <a:avLst/>
          </a:prstGeom>
        </p:spPr>
      </p:pic>
      <p:sp>
        <p:nvSpPr>
          <p:cNvPr id="9" name="文字方塊 8">
            <a:extLst>
              <a:ext uri="{FF2B5EF4-FFF2-40B4-BE49-F238E27FC236}">
                <a16:creationId xmlns:a16="http://schemas.microsoft.com/office/drawing/2014/main" id="{3FBAC8C0-A870-E524-D005-1391622F4C14}"/>
              </a:ext>
            </a:extLst>
          </p:cNvPr>
          <p:cNvSpPr txBox="1"/>
          <p:nvPr/>
        </p:nvSpPr>
        <p:spPr>
          <a:xfrm>
            <a:off x="1608152" y="6488852"/>
            <a:ext cx="6094674"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zh-TW" altLang="en-US" dirty="0"/>
              <a:t>https://unece.org/info/events/event/377602</a:t>
            </a:r>
          </a:p>
        </p:txBody>
      </p:sp>
    </p:spTree>
    <p:extLst>
      <p:ext uri="{BB962C8B-B14F-4D97-AF65-F5344CB8AC3E}">
        <p14:creationId xmlns:p14="http://schemas.microsoft.com/office/powerpoint/2010/main" val="130386875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1CB04F2C-563E-C872-2CE6-B35FE998473B}"/>
              </a:ext>
            </a:extLst>
          </p:cNvPr>
          <p:cNvPicPr>
            <a:picLocks noChangeAspect="1"/>
          </p:cNvPicPr>
          <p:nvPr/>
        </p:nvPicPr>
        <p:blipFill>
          <a:blip r:embed="rId2"/>
          <a:stretch>
            <a:fillRect/>
          </a:stretch>
        </p:blipFill>
        <p:spPr>
          <a:xfrm>
            <a:off x="0" y="5686"/>
            <a:ext cx="12192000" cy="6846628"/>
          </a:xfrm>
          <a:prstGeom prst="rect">
            <a:avLst/>
          </a:prstGeom>
        </p:spPr>
      </p:pic>
    </p:spTree>
    <p:extLst>
      <p:ext uri="{BB962C8B-B14F-4D97-AF65-F5344CB8AC3E}">
        <p14:creationId xmlns:p14="http://schemas.microsoft.com/office/powerpoint/2010/main" val="284698861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一張含有 文字, 螢幕擷取畫面, 字型, 標誌 的圖片&#10;&#10;自動產生的描述">
            <a:extLst>
              <a:ext uri="{FF2B5EF4-FFF2-40B4-BE49-F238E27FC236}">
                <a16:creationId xmlns:a16="http://schemas.microsoft.com/office/drawing/2014/main" id="{159BF2E5-BDDF-2EE0-205B-0BE0A65A2B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0970692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文字, 室內, 顯示裝置, 電腦 的圖片&#10;&#10;自動產生的描述">
            <a:extLst>
              <a:ext uri="{FF2B5EF4-FFF2-40B4-BE49-F238E27FC236}">
                <a16:creationId xmlns:a16="http://schemas.microsoft.com/office/drawing/2014/main" id="{54DE1FF9-E66C-356F-D1C8-62D229638AEF}"/>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20" y="10"/>
            <a:ext cx="12191980" cy="6857990"/>
          </a:xfrm>
          <a:prstGeom prst="rect">
            <a:avLst/>
          </a:prstGeom>
          <a:noFill/>
        </p:spPr>
      </p:pic>
    </p:spTree>
    <p:extLst>
      <p:ext uri="{BB962C8B-B14F-4D97-AF65-F5344CB8AC3E}">
        <p14:creationId xmlns:p14="http://schemas.microsoft.com/office/powerpoint/2010/main" val="146832011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Заголовок 1"/>
          <p:cNvSpPr txBox="1">
            <a:spLocks noGrp="1"/>
          </p:cNvSpPr>
          <p:nvPr>
            <p:ph type="ctrTitle"/>
          </p:nvPr>
        </p:nvSpPr>
        <p:spPr>
          <a:xfrm>
            <a:off x="1458684" y="1336042"/>
            <a:ext cx="9274631" cy="2387601"/>
          </a:xfrm>
          <a:prstGeom prst="rect">
            <a:avLst/>
          </a:prstGeom>
        </p:spPr>
        <p:txBody>
          <a:bodyPr/>
          <a:lstStyle/>
          <a:p>
            <a:pPr>
              <a:defRPr b="1">
                <a:solidFill>
                  <a:srgbClr val="FFFFFF"/>
                </a:solidFill>
                <a:latin typeface="Century Gothic"/>
                <a:ea typeface="Century Gothic"/>
                <a:cs typeface="Century Gothic"/>
                <a:sym typeface="Century Gothic"/>
              </a:defRPr>
            </a:pPr>
            <a:r>
              <a:t>40</a:t>
            </a:r>
            <a:r>
              <a:rPr baseline="30000"/>
              <a:t>th</a:t>
            </a:r>
            <a:r>
              <a:t> UN/CEFACT </a:t>
            </a:r>
            <a:br/>
            <a:r>
              <a:t>Forum</a:t>
            </a:r>
            <a:br/>
            <a:r>
              <a:rPr sz="3600" b="0"/>
              <a:t>8-12 May 2023</a:t>
            </a:r>
          </a:p>
        </p:txBody>
      </p:sp>
      <p:sp>
        <p:nvSpPr>
          <p:cNvPr id="95" name="Подзаголовок 2"/>
          <p:cNvSpPr txBox="1">
            <a:spLocks noGrp="1"/>
          </p:cNvSpPr>
          <p:nvPr>
            <p:ph type="subTitle" sz="quarter" idx="1"/>
          </p:nvPr>
        </p:nvSpPr>
        <p:spPr>
          <a:xfrm>
            <a:off x="310101" y="5561784"/>
            <a:ext cx="11608904" cy="1006251"/>
          </a:xfrm>
          <a:prstGeom prst="rect">
            <a:avLst/>
          </a:prstGeom>
        </p:spPr>
        <p:txBody>
          <a:bodyPr/>
          <a:lstStyle/>
          <a:p>
            <a:pPr defTabSz="804672">
              <a:spcBef>
                <a:spcPts val="800"/>
              </a:spcBef>
              <a:defRPr sz="1584">
                <a:solidFill>
                  <a:srgbClr val="FFFFFF"/>
                </a:solidFill>
                <a:latin typeface="Century Gothic"/>
                <a:ea typeface="Century Gothic"/>
                <a:cs typeface="Century Gothic"/>
                <a:sym typeface="Century Gothic"/>
              </a:defRPr>
            </a:pPr>
            <a:r>
              <a:t>Tunghua Tai / Founder, Siloah Travel / </a:t>
            </a:r>
            <a:r>
              <a:rPr u="sng">
                <a:solidFill>
                  <a:srgbClr val="0000FF"/>
                </a:solidFill>
                <a:uFill>
                  <a:solidFill>
                    <a:srgbClr val="0000FF"/>
                  </a:solidFill>
                </a:uFill>
                <a:hlinkClick r:id="rId2"/>
              </a:rPr>
              <a:t>tunghua.tai@gmail.com</a:t>
            </a:r>
            <a:endParaRPr u="sng">
              <a:uFill>
                <a:solidFill>
                  <a:srgbClr val="0563C1"/>
                </a:solidFill>
              </a:uFill>
            </a:endParaRPr>
          </a:p>
          <a:p>
            <a:pPr defTabSz="804672">
              <a:spcBef>
                <a:spcPts val="800"/>
              </a:spcBef>
              <a:defRPr sz="1584">
                <a:solidFill>
                  <a:srgbClr val="FFFFFF"/>
                </a:solidFill>
                <a:latin typeface="Century Gothic"/>
                <a:ea typeface="Century Gothic"/>
                <a:cs typeface="Century Gothic"/>
                <a:sym typeface="Century Gothic"/>
              </a:defRPr>
            </a:pPr>
            <a:r>
              <a:t>Anthony Chien / Deputy Director of CIDS, Commerce Development Research Institute / </a:t>
            </a:r>
          </a:p>
          <a:p>
            <a:pPr defTabSz="804672">
              <a:spcBef>
                <a:spcPts val="800"/>
              </a:spcBef>
              <a:defRPr sz="1584">
                <a:solidFill>
                  <a:srgbClr val="FFFFFF"/>
                </a:solidFill>
                <a:latin typeface="Century Gothic"/>
                <a:ea typeface="Century Gothic"/>
                <a:cs typeface="Century Gothic"/>
                <a:sym typeface="Century Gothic"/>
              </a:defRPr>
            </a:pPr>
            <a:r>
              <a:rPr u="sng">
                <a:solidFill>
                  <a:srgbClr val="0000FF"/>
                </a:solidFill>
                <a:uFill>
                  <a:solidFill>
                    <a:srgbClr val="0000FF"/>
                  </a:solidFill>
                </a:uFill>
                <a:hlinkClick r:id="rId3"/>
              </a:rPr>
              <a:t>anthonychien@cdri.org.tw</a:t>
            </a:r>
          </a:p>
        </p:txBody>
      </p:sp>
      <p:sp>
        <p:nvSpPr>
          <p:cNvPr id="96" name="Заголовок 1"/>
          <p:cNvSpPr txBox="1"/>
          <p:nvPr/>
        </p:nvSpPr>
        <p:spPr>
          <a:xfrm>
            <a:off x="0" y="3940979"/>
            <a:ext cx="12192000" cy="10062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b">
            <a:normAutofit/>
          </a:bodyPr>
          <a:lstStyle>
            <a:lvl1pPr algn="ctr">
              <a:lnSpc>
                <a:spcPct val="90000"/>
              </a:lnSpc>
              <a:defRPr sz="3500" b="1">
                <a:solidFill>
                  <a:srgbClr val="FFFFFF"/>
                </a:solidFill>
                <a:latin typeface="Century Gothic"/>
                <a:ea typeface="Century Gothic"/>
                <a:cs typeface="Century Gothic"/>
                <a:sym typeface="Century Gothic"/>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sz="3500" b="1" i="0" u="none" strike="noStrike" kern="0" cap="none" spc="0" normalizeH="0" baseline="0" noProof="0">
                <a:ln>
                  <a:noFill/>
                </a:ln>
                <a:solidFill>
                  <a:srgbClr val="FFFFFF"/>
                </a:solidFill>
                <a:effectLst/>
                <a:uLnTx/>
                <a:uFillTx/>
                <a:latin typeface="Century Gothic"/>
                <a:sym typeface="Century Gothic"/>
              </a:rPr>
              <a:t>Travel Agency and DMC&amp;DMO Package Tour Project</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Заголовок 1"/>
          <p:cNvSpPr txBox="1">
            <a:spLocks noGrp="1"/>
          </p:cNvSpPr>
          <p:nvPr>
            <p:ph type="title"/>
          </p:nvPr>
        </p:nvSpPr>
        <p:spPr>
          <a:xfrm>
            <a:off x="838199" y="156573"/>
            <a:ext cx="9091753" cy="1325563"/>
          </a:xfrm>
          <a:prstGeom prst="rect">
            <a:avLst/>
          </a:prstGeom>
        </p:spPr>
        <p:txBody>
          <a:bodyPr/>
          <a:lstStyle>
            <a:lvl1pPr>
              <a:defRPr sz="4000" b="1">
                <a:solidFill>
                  <a:srgbClr val="FFFFFF"/>
                </a:solidFill>
                <a:latin typeface="Century Gothic"/>
                <a:ea typeface="Century Gothic"/>
                <a:cs typeface="Century Gothic"/>
                <a:sym typeface="Century Gothic"/>
              </a:defRPr>
            </a:lvl1pPr>
          </a:lstStyle>
          <a:p>
            <a:r>
              <a:rPr dirty="0"/>
              <a:t>Travel Agency and DMC</a:t>
            </a:r>
            <a:r>
              <a:rPr lang="en-US" dirty="0"/>
              <a:t> </a:t>
            </a:r>
            <a:r>
              <a:rPr dirty="0"/>
              <a:t>&amp;</a:t>
            </a:r>
            <a:r>
              <a:rPr lang="en-US" dirty="0"/>
              <a:t> </a:t>
            </a:r>
            <a:r>
              <a:rPr dirty="0"/>
              <a:t>DMO Package Tour Project</a:t>
            </a:r>
          </a:p>
        </p:txBody>
      </p:sp>
      <p:sp>
        <p:nvSpPr>
          <p:cNvPr id="99" name="Объект 2"/>
          <p:cNvSpPr txBox="1">
            <a:spLocks noGrp="1"/>
          </p:cNvSpPr>
          <p:nvPr>
            <p:ph type="body" idx="1"/>
          </p:nvPr>
        </p:nvSpPr>
        <p:spPr>
          <a:xfrm>
            <a:off x="838200" y="1825625"/>
            <a:ext cx="10515600" cy="4351338"/>
          </a:xfrm>
          <a:prstGeom prst="rect">
            <a:avLst/>
          </a:prstGeom>
        </p:spPr>
        <p:txBody>
          <a:bodyPr/>
          <a:lstStyle/>
          <a:p>
            <a:pPr marL="457200" indent="-457200">
              <a:buFontTx/>
              <a:buAutoNum type="arabicPeriod"/>
              <a:defRPr sz="2400">
                <a:solidFill>
                  <a:srgbClr val="FFFFFF"/>
                </a:solidFill>
                <a:latin typeface="Century Gothic"/>
                <a:ea typeface="Century Gothic"/>
                <a:cs typeface="Century Gothic"/>
                <a:sym typeface="Century Gothic"/>
              </a:defRPr>
            </a:pPr>
            <a:r>
              <a:t>Project purpose</a:t>
            </a:r>
          </a:p>
          <a:p>
            <a:pPr marL="457200" indent="-457200">
              <a:buFontTx/>
              <a:buAutoNum type="arabicPeriod"/>
              <a:defRPr sz="2400">
                <a:solidFill>
                  <a:srgbClr val="FFFFFF"/>
                </a:solidFill>
                <a:latin typeface="Century Gothic"/>
                <a:ea typeface="Century Gothic"/>
                <a:cs typeface="Century Gothic"/>
                <a:sym typeface="Century Gothic"/>
              </a:defRPr>
            </a:pPr>
            <a:r>
              <a:t>Project scope</a:t>
            </a:r>
          </a:p>
          <a:p>
            <a:pPr marL="457200" indent="-457200">
              <a:buFontTx/>
              <a:buAutoNum type="arabicPeriod"/>
              <a:defRPr sz="2400">
                <a:solidFill>
                  <a:srgbClr val="FFFFFF"/>
                </a:solidFill>
                <a:latin typeface="Century Gothic"/>
                <a:ea typeface="Century Gothic"/>
                <a:cs typeface="Century Gothic"/>
                <a:sym typeface="Century Gothic"/>
              </a:defRPr>
            </a:pPr>
            <a:r>
              <a:t>Proposed project leadership</a:t>
            </a:r>
          </a:p>
        </p:txBody>
      </p:sp>
      <p:pic>
        <p:nvPicPr>
          <p:cNvPr id="100" name="Рисунок 3" descr="Рисунок 3"/>
          <p:cNvPicPr>
            <a:picLocks noChangeAspect="1"/>
          </p:cNvPicPr>
          <p:nvPr/>
        </p:nvPicPr>
        <p:blipFill>
          <a:blip r:embed="rId2"/>
          <a:stretch>
            <a:fillRect/>
          </a:stretch>
        </p:blipFill>
        <p:spPr>
          <a:xfrm>
            <a:off x="923107" y="1273583"/>
            <a:ext cx="9091752" cy="417107"/>
          </a:xfrm>
          <a:prstGeom prst="rect">
            <a:avLst/>
          </a:prstGeom>
          <a:ln w="12700">
            <a:miter lim="400000"/>
          </a:ln>
        </p:spPr>
      </p:pic>
      <p:sp>
        <p:nvSpPr>
          <p:cNvPr id="101" name="Номер слайда 4"/>
          <p:cNvSpPr txBox="1">
            <a:spLocks noGrp="1"/>
          </p:cNvSpPr>
          <p:nvPr>
            <p:ph type="sldNum" sz="quarter" idx="4294967295"/>
          </p:nvPr>
        </p:nvSpPr>
        <p:spPr>
          <a:xfrm>
            <a:off x="11704319" y="6455664"/>
            <a:ext cx="174946" cy="22570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nchor="t">
            <a:normAutofit fontScale="92500" lnSpcReduction="20000"/>
          </a:bodyPr>
          <a:lstStyle>
            <a:lvl1pPr algn="l">
              <a:spcBef>
                <a:spcPts val="600"/>
              </a:spcBef>
              <a:defRPr sz="1100">
                <a:solidFill>
                  <a:srgbClr val="808080"/>
                </a:solidFill>
              </a:defRPr>
            </a:lvl1pPr>
          </a:lstStyle>
          <a:p>
            <a:pPr marL="0" marR="0" lvl="0" indent="0" algn="l" defTabSz="914400" rtl="0" eaLnBrk="1" fontAlgn="auto" latinLnBrk="0" hangingPunct="0">
              <a:lnSpc>
                <a:spcPct val="100000"/>
              </a:lnSpc>
              <a:spcBef>
                <a:spcPts val="600"/>
              </a:spcBef>
              <a:spcAft>
                <a:spcPts val="0"/>
              </a:spcAft>
              <a:buClrTx/>
              <a:buSzTx/>
              <a:buFontTx/>
              <a:buNone/>
              <a:tabLst/>
              <a:defRPr/>
            </a:pPr>
            <a:fld id="{86CB4B4D-7CA3-9044-876B-883B54F8677D}" type="slidenum">
              <a:rPr kumimoji="0" sz="1100" b="0" i="0" u="none" strike="noStrike" kern="0" cap="none" spc="0" normalizeH="0" baseline="0" noProof="0">
                <a:ln>
                  <a:noFill/>
                </a:ln>
                <a:solidFill>
                  <a:srgbClr val="808080"/>
                </a:solidFill>
                <a:effectLst/>
                <a:uLnTx/>
                <a:uFillTx/>
                <a:latin typeface="Calibri"/>
                <a:cs typeface="Calibri"/>
                <a:sym typeface="Calibri"/>
              </a:rPr>
              <a:pPr marL="0" marR="0" lvl="0" indent="0" algn="l" defTabSz="914400" rtl="0" eaLnBrk="1" fontAlgn="auto" latinLnBrk="0" hangingPunct="0">
                <a:lnSpc>
                  <a:spcPct val="100000"/>
                </a:lnSpc>
                <a:spcBef>
                  <a:spcPts val="600"/>
                </a:spcBef>
                <a:spcAft>
                  <a:spcPts val="0"/>
                </a:spcAft>
                <a:buClrTx/>
                <a:buSzTx/>
                <a:buFontTx/>
                <a:buNone/>
                <a:tabLst/>
                <a:defRPr/>
              </a:pPr>
              <a:t>7</a:t>
            </a:fld>
            <a:endParaRPr kumimoji="0" sz="1100" b="0" i="0" u="none" strike="noStrike" kern="0" cap="none" spc="0" normalizeH="0" baseline="0" noProof="0">
              <a:ln>
                <a:noFill/>
              </a:ln>
              <a:solidFill>
                <a:srgbClr val="808080"/>
              </a:solidFill>
              <a:effectLst/>
              <a:uLnTx/>
              <a:uFillTx/>
              <a:latin typeface="Calibri"/>
              <a:cs typeface="Calibri"/>
              <a:sym typeface="Calibri"/>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Объект 2"/>
          <p:cNvSpPr txBox="1">
            <a:spLocks noGrp="1"/>
          </p:cNvSpPr>
          <p:nvPr>
            <p:ph type="body" idx="1"/>
          </p:nvPr>
        </p:nvSpPr>
        <p:spPr>
          <a:xfrm>
            <a:off x="461175" y="1825623"/>
            <a:ext cx="11489636" cy="4630041"/>
          </a:xfrm>
          <a:prstGeom prst="rect">
            <a:avLst/>
          </a:prstGeom>
        </p:spPr>
        <p:txBody>
          <a:bodyPr/>
          <a:lstStyle/>
          <a:p>
            <a:pPr>
              <a:defRPr sz="2400">
                <a:solidFill>
                  <a:srgbClr val="FFFFFF"/>
                </a:solidFill>
                <a:latin typeface="Century Gothic"/>
                <a:ea typeface="Century Gothic"/>
                <a:cs typeface="Century Gothic"/>
                <a:sym typeface="Century Gothic"/>
              </a:defRPr>
            </a:pPr>
            <a:r>
              <a:t>“Package Tour” has been the most popular way of travel in the past century.</a:t>
            </a:r>
          </a:p>
          <a:p>
            <a:pPr>
              <a:defRPr sz="2400">
                <a:solidFill>
                  <a:srgbClr val="FFFFFF"/>
                </a:solidFill>
                <a:latin typeface="Century Gothic"/>
                <a:ea typeface="Century Gothic"/>
                <a:cs typeface="Century Gothic"/>
                <a:sym typeface="Century Gothic"/>
              </a:defRPr>
            </a:pPr>
            <a:r>
              <a:t>Hundreds of thousands travel agencies and Destination Managing Company (DMC) and Destination Managing Organization (DMO) are servicing travelers in this industry, since Internet was invented.</a:t>
            </a:r>
          </a:p>
          <a:p>
            <a:pPr>
              <a:defRPr sz="2400">
                <a:solidFill>
                  <a:srgbClr val="FFFFFF"/>
                </a:solidFill>
                <a:latin typeface="Century Gothic"/>
                <a:ea typeface="Century Gothic"/>
                <a:cs typeface="Century Gothic"/>
                <a:sym typeface="Century Gothic"/>
              </a:defRPr>
            </a:pPr>
            <a:r>
              <a:t>Big OTAs (Online Travel Agency) are prominent in the industry, using IATA airline standards, and OTA (Open Travel Alliance) hotel booking standards, traditional travel agencies and DMCs/DMOs are being left behind at this Internet travel trend.</a:t>
            </a:r>
          </a:p>
          <a:p>
            <a:pPr>
              <a:defRPr sz="2400">
                <a:solidFill>
                  <a:srgbClr val="FFFFFF"/>
                </a:solidFill>
                <a:latin typeface="Century Gothic"/>
                <a:ea typeface="Century Gothic"/>
                <a:cs typeface="Century Gothic"/>
                <a:sym typeface="Century Gothic"/>
              </a:defRPr>
            </a:pPr>
            <a:r>
              <a:t>They don’t have a sector relevant standard for exchanging data between each other.</a:t>
            </a:r>
          </a:p>
        </p:txBody>
      </p:sp>
      <p:pic>
        <p:nvPicPr>
          <p:cNvPr id="104" name="Рисунок 3" descr="Рисунок 3"/>
          <p:cNvPicPr>
            <a:picLocks noChangeAspect="1"/>
          </p:cNvPicPr>
          <p:nvPr/>
        </p:nvPicPr>
        <p:blipFill>
          <a:blip r:embed="rId2"/>
          <a:stretch>
            <a:fillRect/>
          </a:stretch>
        </p:blipFill>
        <p:spPr>
          <a:xfrm>
            <a:off x="923107" y="1273583"/>
            <a:ext cx="9091752" cy="417107"/>
          </a:xfrm>
          <a:prstGeom prst="rect">
            <a:avLst/>
          </a:prstGeom>
          <a:ln w="12700">
            <a:miter lim="400000"/>
          </a:ln>
        </p:spPr>
      </p:pic>
      <p:sp>
        <p:nvSpPr>
          <p:cNvPr id="105" name="Номер слайда 4"/>
          <p:cNvSpPr txBox="1">
            <a:spLocks noGrp="1"/>
          </p:cNvSpPr>
          <p:nvPr>
            <p:ph type="sldNum" sz="quarter" idx="4294967295"/>
          </p:nvPr>
        </p:nvSpPr>
        <p:spPr>
          <a:xfrm>
            <a:off x="11704319" y="6455664"/>
            <a:ext cx="174946" cy="22570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nchor="t">
            <a:normAutofit fontScale="92500" lnSpcReduction="20000"/>
          </a:bodyPr>
          <a:lstStyle>
            <a:lvl1pPr algn="l">
              <a:spcBef>
                <a:spcPts val="600"/>
              </a:spcBef>
              <a:defRPr sz="1100">
                <a:solidFill>
                  <a:srgbClr val="808080"/>
                </a:solidFill>
              </a:defRPr>
            </a:lvl1pPr>
          </a:lstStyle>
          <a:p>
            <a:pPr marL="0" marR="0" lvl="0" indent="0" algn="l" defTabSz="914400" rtl="0" eaLnBrk="1" fontAlgn="auto" latinLnBrk="0" hangingPunct="0">
              <a:lnSpc>
                <a:spcPct val="100000"/>
              </a:lnSpc>
              <a:spcBef>
                <a:spcPts val="600"/>
              </a:spcBef>
              <a:spcAft>
                <a:spcPts val="0"/>
              </a:spcAft>
              <a:buClrTx/>
              <a:buSzTx/>
              <a:buFontTx/>
              <a:buNone/>
              <a:tabLst/>
              <a:defRPr/>
            </a:pPr>
            <a:fld id="{86CB4B4D-7CA3-9044-876B-883B54F8677D}" type="slidenum">
              <a:rPr kumimoji="0" sz="1100" b="0" i="0" u="none" strike="noStrike" kern="0" cap="none" spc="0" normalizeH="0" baseline="0" noProof="0">
                <a:ln>
                  <a:noFill/>
                </a:ln>
                <a:solidFill>
                  <a:srgbClr val="808080"/>
                </a:solidFill>
                <a:effectLst/>
                <a:uLnTx/>
                <a:uFillTx/>
                <a:latin typeface="Calibri"/>
                <a:cs typeface="Calibri"/>
                <a:sym typeface="Calibri"/>
              </a:rPr>
              <a:pPr marL="0" marR="0" lvl="0" indent="0" algn="l" defTabSz="914400" rtl="0" eaLnBrk="1" fontAlgn="auto" latinLnBrk="0" hangingPunct="0">
                <a:lnSpc>
                  <a:spcPct val="100000"/>
                </a:lnSpc>
                <a:spcBef>
                  <a:spcPts val="600"/>
                </a:spcBef>
                <a:spcAft>
                  <a:spcPts val="0"/>
                </a:spcAft>
                <a:buClrTx/>
                <a:buSzTx/>
                <a:buFontTx/>
                <a:buNone/>
                <a:tabLst/>
                <a:defRPr/>
              </a:pPr>
              <a:t>8</a:t>
            </a:fld>
            <a:endParaRPr kumimoji="0" sz="1100" b="0" i="0" u="none" strike="noStrike" kern="0" cap="none" spc="0" normalizeH="0" baseline="0" noProof="0">
              <a:ln>
                <a:noFill/>
              </a:ln>
              <a:solidFill>
                <a:srgbClr val="808080"/>
              </a:solidFill>
              <a:effectLst/>
              <a:uLnTx/>
              <a:uFillTx/>
              <a:latin typeface="Calibri"/>
              <a:cs typeface="Calibri"/>
              <a:sym typeface="Calibri"/>
            </a:endParaRPr>
          </a:p>
        </p:txBody>
      </p:sp>
      <p:sp>
        <p:nvSpPr>
          <p:cNvPr id="106" name="Заголовок 1"/>
          <p:cNvSpPr txBox="1">
            <a:spLocks noGrp="1"/>
          </p:cNvSpPr>
          <p:nvPr>
            <p:ph type="title"/>
          </p:nvPr>
        </p:nvSpPr>
        <p:spPr>
          <a:xfrm>
            <a:off x="838200" y="365125"/>
            <a:ext cx="10515600" cy="1325563"/>
          </a:xfrm>
          <a:prstGeom prst="rect">
            <a:avLst/>
          </a:prstGeom>
        </p:spPr>
        <p:txBody>
          <a:bodyPr/>
          <a:lstStyle>
            <a:lvl1pPr>
              <a:defRPr sz="4000" b="1">
                <a:solidFill>
                  <a:srgbClr val="FFFFFF"/>
                </a:solidFill>
                <a:latin typeface="Century Gothic"/>
                <a:ea typeface="Century Gothic"/>
                <a:cs typeface="Century Gothic"/>
                <a:sym typeface="Century Gothic"/>
              </a:defRPr>
            </a:lvl1pPr>
          </a:lstStyle>
          <a:p>
            <a:r>
              <a:t>Project purpose(1/4)</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Объект 2"/>
          <p:cNvSpPr txBox="1">
            <a:spLocks noGrp="1"/>
          </p:cNvSpPr>
          <p:nvPr>
            <p:ph type="body" idx="1"/>
          </p:nvPr>
        </p:nvSpPr>
        <p:spPr>
          <a:xfrm>
            <a:off x="461175" y="1825623"/>
            <a:ext cx="11489636" cy="4630041"/>
          </a:xfrm>
          <a:prstGeom prst="rect">
            <a:avLst/>
          </a:prstGeom>
        </p:spPr>
        <p:txBody>
          <a:bodyPr/>
          <a:lstStyle/>
          <a:p>
            <a:pPr>
              <a:defRPr sz="2400">
                <a:solidFill>
                  <a:srgbClr val="FFFFFF"/>
                </a:solidFill>
                <a:latin typeface="Century Gothic"/>
                <a:ea typeface="Century Gothic"/>
                <a:cs typeface="Century Gothic"/>
                <a:sym typeface="Century Gothic"/>
              </a:defRPr>
            </a:pPr>
            <a:r>
              <a:t>In this OTA era, people tend to travel FIT (Free Individual Traveler), but the fact is distinctions suitable for FIT is limited by security condition, transportation convenience condition and language barrier etc, the result for FIT is finally most travelers stay in big city.</a:t>
            </a:r>
          </a:p>
          <a:p>
            <a:pPr>
              <a:defRPr sz="2400">
                <a:solidFill>
                  <a:srgbClr val="FFFFFF"/>
                </a:solidFill>
                <a:latin typeface="Century Gothic"/>
                <a:ea typeface="Century Gothic"/>
                <a:cs typeface="Century Gothic"/>
                <a:sym typeface="Century Gothic"/>
              </a:defRPr>
            </a:pPr>
            <a:r>
              <a:t>OTAs are only “matching platform” for traveler and travel resources. </a:t>
            </a:r>
          </a:p>
          <a:p>
            <a:pPr>
              <a:defRPr sz="2400">
                <a:solidFill>
                  <a:srgbClr val="FFFFFF"/>
                </a:solidFill>
                <a:latin typeface="Century Gothic"/>
                <a:ea typeface="Century Gothic"/>
                <a:cs typeface="Century Gothic"/>
                <a:sym typeface="Century Gothic"/>
              </a:defRPr>
            </a:pPr>
            <a:r>
              <a:t>The opportunity and requirement are for Travel Agency coordinating with DMCs can provide service and knowledge added value to design better itinerary and bring travel to wider choice of destinations.</a:t>
            </a:r>
          </a:p>
        </p:txBody>
      </p:sp>
      <p:pic>
        <p:nvPicPr>
          <p:cNvPr id="109" name="Рисунок 3" descr="Рисунок 3"/>
          <p:cNvPicPr>
            <a:picLocks noChangeAspect="1"/>
          </p:cNvPicPr>
          <p:nvPr/>
        </p:nvPicPr>
        <p:blipFill>
          <a:blip r:embed="rId2"/>
          <a:stretch>
            <a:fillRect/>
          </a:stretch>
        </p:blipFill>
        <p:spPr>
          <a:xfrm>
            <a:off x="923107" y="1273583"/>
            <a:ext cx="9091752" cy="417107"/>
          </a:xfrm>
          <a:prstGeom prst="rect">
            <a:avLst/>
          </a:prstGeom>
          <a:ln w="12700">
            <a:miter lim="400000"/>
          </a:ln>
        </p:spPr>
      </p:pic>
      <p:sp>
        <p:nvSpPr>
          <p:cNvPr id="110" name="Номер слайда 4"/>
          <p:cNvSpPr txBox="1">
            <a:spLocks noGrp="1"/>
          </p:cNvSpPr>
          <p:nvPr>
            <p:ph type="sldNum" sz="quarter" idx="4294967295"/>
          </p:nvPr>
        </p:nvSpPr>
        <p:spPr>
          <a:xfrm>
            <a:off x="11704319" y="6455664"/>
            <a:ext cx="174946" cy="22570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nchor="t">
            <a:normAutofit fontScale="92500" lnSpcReduction="20000"/>
          </a:bodyPr>
          <a:lstStyle>
            <a:lvl1pPr algn="l">
              <a:spcBef>
                <a:spcPts val="600"/>
              </a:spcBef>
              <a:defRPr sz="1100">
                <a:solidFill>
                  <a:srgbClr val="808080"/>
                </a:solidFill>
              </a:defRPr>
            </a:lvl1pPr>
          </a:lstStyle>
          <a:p>
            <a:pPr marL="0" marR="0" lvl="0" indent="0" algn="l" defTabSz="914400" rtl="0" eaLnBrk="1" fontAlgn="auto" latinLnBrk="0" hangingPunct="0">
              <a:lnSpc>
                <a:spcPct val="100000"/>
              </a:lnSpc>
              <a:spcBef>
                <a:spcPts val="600"/>
              </a:spcBef>
              <a:spcAft>
                <a:spcPts val="0"/>
              </a:spcAft>
              <a:buClrTx/>
              <a:buSzTx/>
              <a:buFontTx/>
              <a:buNone/>
              <a:tabLst/>
              <a:defRPr/>
            </a:pPr>
            <a:fld id="{86CB4B4D-7CA3-9044-876B-883B54F8677D}" type="slidenum">
              <a:rPr kumimoji="0" sz="1100" b="0" i="0" u="none" strike="noStrike" kern="0" cap="none" spc="0" normalizeH="0" baseline="0" noProof="0">
                <a:ln>
                  <a:noFill/>
                </a:ln>
                <a:solidFill>
                  <a:srgbClr val="808080"/>
                </a:solidFill>
                <a:effectLst/>
                <a:uLnTx/>
                <a:uFillTx/>
                <a:latin typeface="Calibri"/>
                <a:cs typeface="Calibri"/>
                <a:sym typeface="Calibri"/>
              </a:rPr>
              <a:pPr marL="0" marR="0" lvl="0" indent="0" algn="l" defTabSz="914400" rtl="0" eaLnBrk="1" fontAlgn="auto" latinLnBrk="0" hangingPunct="0">
                <a:lnSpc>
                  <a:spcPct val="100000"/>
                </a:lnSpc>
                <a:spcBef>
                  <a:spcPts val="600"/>
                </a:spcBef>
                <a:spcAft>
                  <a:spcPts val="0"/>
                </a:spcAft>
                <a:buClrTx/>
                <a:buSzTx/>
                <a:buFontTx/>
                <a:buNone/>
                <a:tabLst/>
                <a:defRPr/>
              </a:pPr>
              <a:t>9</a:t>
            </a:fld>
            <a:endParaRPr kumimoji="0" sz="1100" b="0" i="0" u="none" strike="noStrike" kern="0" cap="none" spc="0" normalizeH="0" baseline="0" noProof="0">
              <a:ln>
                <a:noFill/>
              </a:ln>
              <a:solidFill>
                <a:srgbClr val="808080"/>
              </a:solidFill>
              <a:effectLst/>
              <a:uLnTx/>
              <a:uFillTx/>
              <a:latin typeface="Calibri"/>
              <a:cs typeface="Calibri"/>
              <a:sym typeface="Calibri"/>
            </a:endParaRPr>
          </a:p>
        </p:txBody>
      </p:sp>
      <p:sp>
        <p:nvSpPr>
          <p:cNvPr id="111" name="Заголовок 1"/>
          <p:cNvSpPr txBox="1">
            <a:spLocks noGrp="1"/>
          </p:cNvSpPr>
          <p:nvPr>
            <p:ph type="title"/>
          </p:nvPr>
        </p:nvSpPr>
        <p:spPr>
          <a:xfrm>
            <a:off x="838200" y="365125"/>
            <a:ext cx="10515600" cy="1325563"/>
          </a:xfrm>
          <a:prstGeom prst="rect">
            <a:avLst/>
          </a:prstGeom>
        </p:spPr>
        <p:txBody>
          <a:bodyPr/>
          <a:lstStyle>
            <a:lvl1pPr>
              <a:defRPr sz="4000" b="1">
                <a:solidFill>
                  <a:srgbClr val="FFFFFF"/>
                </a:solidFill>
                <a:latin typeface="Century Gothic"/>
                <a:ea typeface="Century Gothic"/>
                <a:cs typeface="Century Gothic"/>
                <a:sym typeface="Century Gothic"/>
              </a:defRPr>
            </a:lvl1pPr>
          </a:lstStyle>
          <a:p>
            <a:r>
              <a:t>Project purpose(2/4)</a:t>
            </a:r>
          </a:p>
        </p:txBody>
      </p:sp>
    </p:spTree>
  </p:cSld>
  <p:clrMapOvr>
    <a:masterClrMapping/>
  </p:clrMapOvr>
  <p:transition spd="med"/>
</p:sld>
</file>

<file path=ppt/theme/theme1.xml><?xml version="1.0" encoding="utf-8"?>
<a:theme xmlns:a="http://schemas.openxmlformats.org/drawingml/2006/main" name="Тема Office">
  <a:themeElements>
    <a:clrScheme name="Тема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Тема Office">
      <a:majorFont>
        <a:latin typeface="Helvetica"/>
        <a:ea typeface="Helvetica"/>
        <a:cs typeface="Helvetica"/>
      </a:majorFont>
      <a:minorFont>
        <a:latin typeface="Calibri"/>
        <a:ea typeface="Calibri"/>
        <a:cs typeface="Calibri"/>
      </a:minorFont>
    </a:fontScheme>
    <a:fmtScheme name="Тема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Тема Office">
  <a:themeElements>
    <a:clrScheme name="Тема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Тема Office">
      <a:majorFont>
        <a:latin typeface="Helvetica"/>
        <a:ea typeface="Helvetica"/>
        <a:cs typeface="Helvetica"/>
      </a:majorFont>
      <a:minorFont>
        <a:latin typeface="Calibri"/>
        <a:ea typeface="Calibri"/>
        <a:cs typeface="Calibri"/>
      </a:minorFont>
    </a:fontScheme>
    <a:fmtScheme name="Тема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Тема Office">
  <a:themeElements>
    <a:clrScheme name="Тема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Тема Office">
      <a:majorFont>
        <a:latin typeface="Helvetica"/>
        <a:ea typeface="Helvetica"/>
        <a:cs typeface="Helvetica"/>
      </a:majorFont>
      <a:minorFont>
        <a:latin typeface="Calibri"/>
        <a:ea typeface="Calibri"/>
        <a:cs typeface="Calibri"/>
      </a:minorFont>
    </a:fontScheme>
    <a:fmtScheme name="Тема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C6F70039C72324C8BEE98FD7DFDBEFE" ma:contentTypeVersion="13" ma:contentTypeDescription="新しいドキュメントを作成します。" ma:contentTypeScope="" ma:versionID="6bf4d8e0e4a0391a1bc084d26efcc2a1">
  <xsd:schema xmlns:xsd="http://www.w3.org/2001/XMLSchema" xmlns:xs="http://www.w3.org/2001/XMLSchema" xmlns:p="http://schemas.microsoft.com/office/2006/metadata/properties" xmlns:ns2="66db72ca-49a5-4143-af28-11edb0d3db16" xmlns:ns3="6a120c99-2d7d-43f2-8f28-a1e3ddf55e6c" targetNamespace="http://schemas.microsoft.com/office/2006/metadata/properties" ma:root="true" ma:fieldsID="955cd4ec80384e51b503bbdbc1fca3e8" ns2:_="" ns3:_="">
    <xsd:import namespace="66db72ca-49a5-4143-af28-11edb0d3db16"/>
    <xsd:import namespace="6a120c99-2d7d-43f2-8f28-a1e3ddf55e6c"/>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db72ca-49a5-4143-af28-11edb0d3db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画像タグ" ma:readOnly="false" ma:fieldId="{5cf76f15-5ced-4ddc-b409-7134ff3c332f}" ma:taxonomyMulti="true" ma:sspId="7932d306-f9cc-4ee1-81a3-7fe4c5a2b3a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120c99-2d7d-43f2-8f28-a1e3ddf55e6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b4b3419-1fa5-4f1a-9818-cd503c16f7ef}" ma:internalName="TaxCatchAll" ma:showField="CatchAllData" ma:web="6a120c99-2d7d-43f2-8f28-a1e3ddf55e6c">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a120c99-2d7d-43f2-8f28-a1e3ddf55e6c" xsi:nil="true"/>
    <lcf76f155ced4ddcb4097134ff3c332f xmlns="66db72ca-49a5-4143-af28-11edb0d3db1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2F770B9-23B0-4A15-B93E-2A4681313AEE}"/>
</file>

<file path=customXml/itemProps2.xml><?xml version="1.0" encoding="utf-8"?>
<ds:datastoreItem xmlns:ds="http://schemas.openxmlformats.org/officeDocument/2006/customXml" ds:itemID="{4129286C-1FA1-4977-A1B6-A6AC723C80C6}"/>
</file>

<file path=customXml/itemProps3.xml><?xml version="1.0" encoding="utf-8"?>
<ds:datastoreItem xmlns:ds="http://schemas.openxmlformats.org/officeDocument/2006/customXml" ds:itemID="{92C96A9C-E632-4095-A821-DEEDEAAD3DCA}"/>
</file>

<file path=docProps/app.xml><?xml version="1.0" encoding="utf-8"?>
<Properties xmlns="http://schemas.openxmlformats.org/officeDocument/2006/extended-properties" xmlns:vt="http://schemas.openxmlformats.org/officeDocument/2006/docPropsVTypes">
  <TotalTime>31</TotalTime>
  <Words>1202</Words>
  <Application>Microsoft Office PowerPoint</Application>
  <PresentationFormat>寬螢幕</PresentationFormat>
  <Paragraphs>121</Paragraphs>
  <Slides>18</Slides>
  <Notes>0</Notes>
  <HiddenSlides>0</HiddenSlides>
  <MMClips>0</MMClips>
  <ScaleCrop>false</ScaleCrop>
  <HeadingPairs>
    <vt:vector size="6" baseType="variant">
      <vt:variant>
        <vt:lpstr>使用字型</vt:lpstr>
      </vt:variant>
      <vt:variant>
        <vt:i4>6</vt:i4>
      </vt:variant>
      <vt:variant>
        <vt:lpstr>佈景主題</vt:lpstr>
      </vt:variant>
      <vt:variant>
        <vt:i4>2</vt:i4>
      </vt:variant>
      <vt:variant>
        <vt:lpstr>投影片標題</vt:lpstr>
      </vt:variant>
      <vt:variant>
        <vt:i4>18</vt:i4>
      </vt:variant>
    </vt:vector>
  </HeadingPairs>
  <TitlesOfParts>
    <vt:vector size="26" baseType="lpstr">
      <vt:lpstr>Arial</vt:lpstr>
      <vt:lpstr>Calibri</vt:lpstr>
      <vt:lpstr>Calibri Light</vt:lpstr>
      <vt:lpstr>Century Gothic</vt:lpstr>
      <vt:lpstr>Helvetica</vt:lpstr>
      <vt:lpstr>Segoe UI</vt:lpstr>
      <vt:lpstr>Тема Office</vt:lpstr>
      <vt:lpstr>1_Тема Office</vt:lpstr>
      <vt:lpstr>40th UN/CEFACT Forum 8-12 May 2023  Feedback about Travel &amp; Tourism Domain</vt:lpstr>
      <vt:lpstr>PowerPoint 簡報</vt:lpstr>
      <vt:lpstr>PowerPoint 簡報</vt:lpstr>
      <vt:lpstr>PowerPoint 簡報</vt:lpstr>
      <vt:lpstr>PowerPoint 簡報</vt:lpstr>
      <vt:lpstr>40th UN/CEFACT  Forum 8-12 May 2023</vt:lpstr>
      <vt:lpstr>Travel Agency and DMC &amp; DMO Package Tour Project</vt:lpstr>
      <vt:lpstr>Project purpose(1/4)</vt:lpstr>
      <vt:lpstr>Project purpose(2/4)</vt:lpstr>
      <vt:lpstr>Project purpose(3/4)</vt:lpstr>
      <vt:lpstr>Project purpose(4/4)</vt:lpstr>
      <vt:lpstr>Project scope (1/2)</vt:lpstr>
      <vt:lpstr>Project scope (2/2)</vt:lpstr>
      <vt:lpstr>Proposed project leadership</vt:lpstr>
      <vt:lpstr>Travel Agency Data Exchange</vt:lpstr>
      <vt:lpstr>Travel Industry</vt:lpstr>
      <vt:lpstr>Challenges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40th UN/CEFACT  Forum 8-12 May 2023  Recent &amp; Ongoing Activities </dc:title>
  <cp:lastModifiedBy>Anthony 簡陳中 商研院</cp:lastModifiedBy>
  <cp:revision>6</cp:revision>
  <dcterms:modified xsi:type="dcterms:W3CDTF">2023-07-11T02:29:59Z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0x0101008C6F70039C72324C8BEE98FD7DFDBEFE</vt:lpwstr>
  </property>
</Properties>
</file>