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4" r:id="rId4"/>
    <p:sldId id="265" r:id="rId5"/>
    <p:sldId id="266" r:id="rId6"/>
    <p:sldId id="261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rgbClr val="45A943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45A943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475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736" y="810768"/>
            <a:ext cx="129539" cy="13411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77856" y="623316"/>
            <a:ext cx="1577340" cy="3032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45A943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45A943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475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246120" y="880110"/>
            <a:ext cx="6964045" cy="0"/>
          </a:xfrm>
          <a:custGeom>
            <a:avLst/>
            <a:gdLst/>
            <a:ahLst/>
            <a:cxnLst/>
            <a:rect l="l" t="t" r="r" b="b"/>
            <a:pathLst>
              <a:path w="6964045">
                <a:moveTo>
                  <a:pt x="0" y="0"/>
                </a:moveTo>
                <a:lnTo>
                  <a:pt x="6963536" y="0"/>
                </a:lnTo>
              </a:path>
            </a:pathLst>
          </a:custGeom>
          <a:ln w="31750">
            <a:solidFill>
              <a:srgbClr val="DF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736" y="810768"/>
            <a:ext cx="129539" cy="13411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77856" y="623316"/>
            <a:ext cx="1577340" cy="3032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內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10400" y="6301403"/>
            <a:ext cx="5181600" cy="555943"/>
          </a:xfrm>
          <a:prstGeom prst="rect">
            <a:avLst/>
          </a:prstGeom>
        </p:spPr>
      </p:pic>
      <p:sp>
        <p:nvSpPr>
          <p:cNvPr id="14" name="投影片編號版面配置區 3"/>
          <p:cNvSpPr txBox="1">
            <a:spLocks/>
          </p:cNvSpPr>
          <p:nvPr userDrawn="1"/>
        </p:nvSpPr>
        <p:spPr>
          <a:xfrm>
            <a:off x="9214680" y="63927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3795BE-BF4E-444F-8DFF-7B4D4896680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863" y="248617"/>
            <a:ext cx="882287" cy="437406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239244" y="248617"/>
            <a:ext cx="9148482" cy="51357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920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0475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7473" y="407619"/>
            <a:ext cx="960501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rgbClr val="45A943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60420" y="2554223"/>
            <a:ext cx="8155305" cy="1697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11000" y="6596202"/>
            <a:ext cx="321309" cy="25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25.tmp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2"/>
            <a:ext cx="12190475" cy="68579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80176" y="2924555"/>
            <a:ext cx="4507230" cy="937260"/>
            <a:chOff x="5980176" y="2924555"/>
            <a:chExt cx="4507230" cy="937260"/>
          </a:xfrm>
        </p:grpSpPr>
        <p:sp>
          <p:nvSpPr>
            <p:cNvPr id="5" name="object 5"/>
            <p:cNvSpPr/>
            <p:nvPr/>
          </p:nvSpPr>
          <p:spPr>
            <a:xfrm>
              <a:off x="6012180" y="2988563"/>
              <a:ext cx="4475480" cy="0"/>
            </a:xfrm>
            <a:custGeom>
              <a:avLst/>
              <a:gdLst/>
              <a:ahLst/>
              <a:cxnLst/>
              <a:rect l="l" t="t" r="r" b="b"/>
              <a:pathLst>
                <a:path w="4475480">
                  <a:moveTo>
                    <a:pt x="0" y="0"/>
                  </a:moveTo>
                  <a:lnTo>
                    <a:pt x="4475226" y="0"/>
                  </a:lnTo>
                </a:path>
              </a:pathLst>
            </a:custGeom>
            <a:ln w="6350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0176" y="2924555"/>
              <a:ext cx="155448" cy="1600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60948" y="3005327"/>
              <a:ext cx="0" cy="856615"/>
            </a:xfrm>
            <a:custGeom>
              <a:avLst/>
              <a:gdLst/>
              <a:ahLst/>
              <a:cxnLst/>
              <a:rect l="l" t="t" r="r" b="b"/>
              <a:pathLst>
                <a:path h="856614">
                  <a:moveTo>
                    <a:pt x="0" y="0"/>
                  </a:moveTo>
                  <a:lnTo>
                    <a:pt x="0" y="856361"/>
                  </a:lnTo>
                </a:path>
              </a:pathLst>
            </a:custGeom>
            <a:ln w="6350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400" y="4612385"/>
            <a:ext cx="2232660" cy="31089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234430" y="3092414"/>
            <a:ext cx="4030979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u="none" spc="-45" dirty="0" smtClean="0">
                <a:solidFill>
                  <a:srgbClr val="1CAE97"/>
                </a:solidFill>
              </a:rPr>
              <a:t>Agriculture </a:t>
            </a:r>
            <a:r>
              <a:rPr sz="4000" u="none" spc="-35" dirty="0" smtClean="0">
                <a:solidFill>
                  <a:srgbClr val="1CAE97"/>
                </a:solidFill>
              </a:rPr>
              <a:t>ESG</a:t>
            </a:r>
            <a:r>
              <a:rPr lang="en-US" sz="4000" u="none" spc="-35" dirty="0" smtClean="0">
                <a:solidFill>
                  <a:srgbClr val="1CAE97"/>
                </a:solidFill>
              </a:rPr>
              <a:t> Digital Platform</a:t>
            </a:r>
            <a:endParaRPr sz="4000" dirty="0"/>
          </a:p>
        </p:txBody>
      </p:sp>
      <p:pic>
        <p:nvPicPr>
          <p:cNvPr id="11" name="Picture 4" descr="圖二、聯合國17項永續發展目標(SDGs)(中文)">
            <a:extLst>
              <a:ext uri="{FF2B5EF4-FFF2-40B4-BE49-F238E27FC236}">
                <a16:creationId xmlns:a16="http://schemas.microsoft.com/office/drawing/2014/main" id="{6CAF304E-B651-60E3-D7CA-3E440128C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4" t="-37" r="24883" b="87615"/>
          <a:stretch/>
        </p:blipFill>
        <p:spPr bwMode="auto">
          <a:xfrm>
            <a:off x="9327446" y="6172200"/>
            <a:ext cx="2863029" cy="3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630739" y="888401"/>
            <a:ext cx="7119936" cy="3430587"/>
            <a:chOff x="8193023" y="172212"/>
            <a:chExt cx="3499485" cy="13811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3023" y="172212"/>
              <a:ext cx="3499104" cy="13807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3023" y="499871"/>
              <a:ext cx="426720" cy="14173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70372" y="4798199"/>
            <a:ext cx="603885" cy="1163320"/>
            <a:chOff x="2942780" y="4465256"/>
            <a:chExt cx="603885" cy="1163320"/>
          </a:xfrm>
        </p:grpSpPr>
        <p:sp>
          <p:nvSpPr>
            <p:cNvPr id="8" name="object 8"/>
            <p:cNvSpPr/>
            <p:nvPr/>
          </p:nvSpPr>
          <p:spPr>
            <a:xfrm>
              <a:off x="2982467" y="5052060"/>
              <a:ext cx="524510" cy="536575"/>
            </a:xfrm>
            <a:custGeom>
              <a:avLst/>
              <a:gdLst/>
              <a:ahLst/>
              <a:cxnLst/>
              <a:rect l="l" t="t" r="r" b="b"/>
              <a:pathLst>
                <a:path w="524510" h="536575">
                  <a:moveTo>
                    <a:pt x="262127" y="0"/>
                  </a:moveTo>
                  <a:lnTo>
                    <a:pt x="215007" y="4323"/>
                  </a:lnTo>
                  <a:lnTo>
                    <a:pt x="170658" y="16786"/>
                  </a:lnTo>
                  <a:lnTo>
                    <a:pt x="129822" y="36632"/>
                  </a:lnTo>
                  <a:lnTo>
                    <a:pt x="93237" y="63100"/>
                  </a:lnTo>
                  <a:lnTo>
                    <a:pt x="61645" y="95432"/>
                  </a:lnTo>
                  <a:lnTo>
                    <a:pt x="35785" y="132870"/>
                  </a:lnTo>
                  <a:lnTo>
                    <a:pt x="16398" y="174653"/>
                  </a:lnTo>
                  <a:lnTo>
                    <a:pt x="4222" y="220024"/>
                  </a:lnTo>
                  <a:lnTo>
                    <a:pt x="0" y="268223"/>
                  </a:lnTo>
                  <a:lnTo>
                    <a:pt x="4222" y="316423"/>
                  </a:lnTo>
                  <a:lnTo>
                    <a:pt x="16398" y="361794"/>
                  </a:lnTo>
                  <a:lnTo>
                    <a:pt x="35785" y="403577"/>
                  </a:lnTo>
                  <a:lnTo>
                    <a:pt x="61645" y="441015"/>
                  </a:lnTo>
                  <a:lnTo>
                    <a:pt x="93237" y="473347"/>
                  </a:lnTo>
                  <a:lnTo>
                    <a:pt x="129822" y="499815"/>
                  </a:lnTo>
                  <a:lnTo>
                    <a:pt x="170658" y="519661"/>
                  </a:lnTo>
                  <a:lnTo>
                    <a:pt x="215007" y="532124"/>
                  </a:lnTo>
                  <a:lnTo>
                    <a:pt x="262127" y="536447"/>
                  </a:lnTo>
                  <a:lnTo>
                    <a:pt x="309248" y="532124"/>
                  </a:lnTo>
                  <a:lnTo>
                    <a:pt x="353597" y="519661"/>
                  </a:lnTo>
                  <a:lnTo>
                    <a:pt x="394433" y="499815"/>
                  </a:lnTo>
                  <a:lnTo>
                    <a:pt x="431018" y="473347"/>
                  </a:lnTo>
                  <a:lnTo>
                    <a:pt x="462610" y="441015"/>
                  </a:lnTo>
                  <a:lnTo>
                    <a:pt x="488470" y="403577"/>
                  </a:lnTo>
                  <a:lnTo>
                    <a:pt x="507857" y="361794"/>
                  </a:lnTo>
                  <a:lnTo>
                    <a:pt x="520033" y="316423"/>
                  </a:lnTo>
                  <a:lnTo>
                    <a:pt x="524256" y="268223"/>
                  </a:lnTo>
                  <a:lnTo>
                    <a:pt x="520033" y="220024"/>
                  </a:lnTo>
                  <a:lnTo>
                    <a:pt x="507857" y="174653"/>
                  </a:lnTo>
                  <a:lnTo>
                    <a:pt x="488470" y="132870"/>
                  </a:lnTo>
                  <a:lnTo>
                    <a:pt x="462610" y="95432"/>
                  </a:lnTo>
                  <a:lnTo>
                    <a:pt x="431018" y="63100"/>
                  </a:lnTo>
                  <a:lnTo>
                    <a:pt x="394433" y="36632"/>
                  </a:lnTo>
                  <a:lnTo>
                    <a:pt x="353597" y="16786"/>
                  </a:lnTo>
                  <a:lnTo>
                    <a:pt x="309248" y="4323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96B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82467" y="5052060"/>
              <a:ext cx="524510" cy="536575"/>
            </a:xfrm>
            <a:custGeom>
              <a:avLst/>
              <a:gdLst/>
              <a:ahLst/>
              <a:cxnLst/>
              <a:rect l="l" t="t" r="r" b="b"/>
              <a:pathLst>
                <a:path w="524510" h="536575">
                  <a:moveTo>
                    <a:pt x="0" y="268223"/>
                  </a:moveTo>
                  <a:lnTo>
                    <a:pt x="4222" y="220024"/>
                  </a:lnTo>
                  <a:lnTo>
                    <a:pt x="16398" y="174653"/>
                  </a:lnTo>
                  <a:lnTo>
                    <a:pt x="35785" y="132870"/>
                  </a:lnTo>
                  <a:lnTo>
                    <a:pt x="61645" y="95432"/>
                  </a:lnTo>
                  <a:lnTo>
                    <a:pt x="93237" y="63100"/>
                  </a:lnTo>
                  <a:lnTo>
                    <a:pt x="129822" y="36632"/>
                  </a:lnTo>
                  <a:lnTo>
                    <a:pt x="170658" y="16786"/>
                  </a:lnTo>
                  <a:lnTo>
                    <a:pt x="215007" y="4323"/>
                  </a:lnTo>
                  <a:lnTo>
                    <a:pt x="262127" y="0"/>
                  </a:lnTo>
                  <a:lnTo>
                    <a:pt x="309248" y="4323"/>
                  </a:lnTo>
                  <a:lnTo>
                    <a:pt x="353597" y="16786"/>
                  </a:lnTo>
                  <a:lnTo>
                    <a:pt x="394433" y="36632"/>
                  </a:lnTo>
                  <a:lnTo>
                    <a:pt x="431018" y="63100"/>
                  </a:lnTo>
                  <a:lnTo>
                    <a:pt x="462610" y="95432"/>
                  </a:lnTo>
                  <a:lnTo>
                    <a:pt x="488470" y="132870"/>
                  </a:lnTo>
                  <a:lnTo>
                    <a:pt x="507857" y="174653"/>
                  </a:lnTo>
                  <a:lnTo>
                    <a:pt x="520033" y="220024"/>
                  </a:lnTo>
                  <a:lnTo>
                    <a:pt x="524256" y="268223"/>
                  </a:lnTo>
                  <a:lnTo>
                    <a:pt x="520033" y="316423"/>
                  </a:lnTo>
                  <a:lnTo>
                    <a:pt x="507857" y="361794"/>
                  </a:lnTo>
                  <a:lnTo>
                    <a:pt x="488470" y="403577"/>
                  </a:lnTo>
                  <a:lnTo>
                    <a:pt x="462610" y="441015"/>
                  </a:lnTo>
                  <a:lnTo>
                    <a:pt x="431018" y="473347"/>
                  </a:lnTo>
                  <a:lnTo>
                    <a:pt x="394433" y="499815"/>
                  </a:lnTo>
                  <a:lnTo>
                    <a:pt x="353597" y="519661"/>
                  </a:lnTo>
                  <a:lnTo>
                    <a:pt x="309248" y="532124"/>
                  </a:lnTo>
                  <a:lnTo>
                    <a:pt x="262127" y="536447"/>
                  </a:lnTo>
                  <a:lnTo>
                    <a:pt x="215007" y="532124"/>
                  </a:lnTo>
                  <a:lnTo>
                    <a:pt x="170658" y="519661"/>
                  </a:lnTo>
                  <a:lnTo>
                    <a:pt x="129822" y="499815"/>
                  </a:lnTo>
                  <a:lnTo>
                    <a:pt x="93237" y="473347"/>
                  </a:lnTo>
                  <a:lnTo>
                    <a:pt x="61645" y="441015"/>
                  </a:lnTo>
                  <a:lnTo>
                    <a:pt x="35785" y="403577"/>
                  </a:lnTo>
                  <a:lnTo>
                    <a:pt x="16398" y="361794"/>
                  </a:lnTo>
                  <a:lnTo>
                    <a:pt x="4222" y="316423"/>
                  </a:lnTo>
                  <a:lnTo>
                    <a:pt x="0" y="268223"/>
                  </a:lnTo>
                  <a:close/>
                </a:path>
              </a:pathLst>
            </a:custGeom>
            <a:ln w="79375">
              <a:solidFill>
                <a:srgbClr val="E6E2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7727" y="5155692"/>
              <a:ext cx="219455" cy="2987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85515" y="4504944"/>
              <a:ext cx="508000" cy="518159"/>
            </a:xfrm>
            <a:custGeom>
              <a:avLst/>
              <a:gdLst/>
              <a:ahLst/>
              <a:cxnLst/>
              <a:rect l="l" t="t" r="r" b="b"/>
              <a:pathLst>
                <a:path w="508000" h="518160">
                  <a:moveTo>
                    <a:pt x="253745" y="0"/>
                  </a:moveTo>
                  <a:lnTo>
                    <a:pt x="208150" y="4172"/>
                  </a:lnTo>
                  <a:lnTo>
                    <a:pt x="165229" y="16203"/>
                  </a:lnTo>
                  <a:lnTo>
                    <a:pt x="125701" y="35362"/>
                  </a:lnTo>
                  <a:lnTo>
                    <a:pt x="90284" y="60918"/>
                  </a:lnTo>
                  <a:lnTo>
                    <a:pt x="59697" y="92140"/>
                  </a:lnTo>
                  <a:lnTo>
                    <a:pt x="34656" y="128298"/>
                  </a:lnTo>
                  <a:lnTo>
                    <a:pt x="15881" y="168661"/>
                  </a:lnTo>
                  <a:lnTo>
                    <a:pt x="4090" y="212498"/>
                  </a:lnTo>
                  <a:lnTo>
                    <a:pt x="0" y="259079"/>
                  </a:lnTo>
                  <a:lnTo>
                    <a:pt x="4090" y="305661"/>
                  </a:lnTo>
                  <a:lnTo>
                    <a:pt x="15881" y="349498"/>
                  </a:lnTo>
                  <a:lnTo>
                    <a:pt x="34656" y="389861"/>
                  </a:lnTo>
                  <a:lnTo>
                    <a:pt x="59697" y="426019"/>
                  </a:lnTo>
                  <a:lnTo>
                    <a:pt x="90284" y="457241"/>
                  </a:lnTo>
                  <a:lnTo>
                    <a:pt x="125701" y="482797"/>
                  </a:lnTo>
                  <a:lnTo>
                    <a:pt x="165229" y="501956"/>
                  </a:lnTo>
                  <a:lnTo>
                    <a:pt x="208150" y="513987"/>
                  </a:lnTo>
                  <a:lnTo>
                    <a:pt x="253745" y="518159"/>
                  </a:lnTo>
                  <a:lnTo>
                    <a:pt x="299341" y="513987"/>
                  </a:lnTo>
                  <a:lnTo>
                    <a:pt x="342262" y="501956"/>
                  </a:lnTo>
                  <a:lnTo>
                    <a:pt x="381790" y="482797"/>
                  </a:lnTo>
                  <a:lnTo>
                    <a:pt x="417207" y="457241"/>
                  </a:lnTo>
                  <a:lnTo>
                    <a:pt x="447794" y="426019"/>
                  </a:lnTo>
                  <a:lnTo>
                    <a:pt x="472835" y="389861"/>
                  </a:lnTo>
                  <a:lnTo>
                    <a:pt x="491610" y="349498"/>
                  </a:lnTo>
                  <a:lnTo>
                    <a:pt x="503401" y="305661"/>
                  </a:lnTo>
                  <a:lnTo>
                    <a:pt x="507492" y="259079"/>
                  </a:lnTo>
                  <a:lnTo>
                    <a:pt x="503401" y="212498"/>
                  </a:lnTo>
                  <a:lnTo>
                    <a:pt x="491610" y="168661"/>
                  </a:lnTo>
                  <a:lnTo>
                    <a:pt x="472835" y="128298"/>
                  </a:lnTo>
                  <a:lnTo>
                    <a:pt x="447794" y="92140"/>
                  </a:lnTo>
                  <a:lnTo>
                    <a:pt x="417207" y="60918"/>
                  </a:lnTo>
                  <a:lnTo>
                    <a:pt x="381790" y="35362"/>
                  </a:lnTo>
                  <a:lnTo>
                    <a:pt x="342262" y="16203"/>
                  </a:lnTo>
                  <a:lnTo>
                    <a:pt x="299341" y="4172"/>
                  </a:lnTo>
                  <a:lnTo>
                    <a:pt x="253745" y="0"/>
                  </a:lnTo>
                  <a:close/>
                </a:path>
              </a:pathLst>
            </a:custGeom>
            <a:solidFill>
              <a:srgbClr val="24A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85515" y="4504944"/>
              <a:ext cx="508000" cy="518159"/>
            </a:xfrm>
            <a:custGeom>
              <a:avLst/>
              <a:gdLst/>
              <a:ahLst/>
              <a:cxnLst/>
              <a:rect l="l" t="t" r="r" b="b"/>
              <a:pathLst>
                <a:path w="508000" h="518160">
                  <a:moveTo>
                    <a:pt x="0" y="259079"/>
                  </a:moveTo>
                  <a:lnTo>
                    <a:pt x="4090" y="212498"/>
                  </a:lnTo>
                  <a:lnTo>
                    <a:pt x="15881" y="168661"/>
                  </a:lnTo>
                  <a:lnTo>
                    <a:pt x="34656" y="128298"/>
                  </a:lnTo>
                  <a:lnTo>
                    <a:pt x="59697" y="92140"/>
                  </a:lnTo>
                  <a:lnTo>
                    <a:pt x="90284" y="60918"/>
                  </a:lnTo>
                  <a:lnTo>
                    <a:pt x="125701" y="35362"/>
                  </a:lnTo>
                  <a:lnTo>
                    <a:pt x="165229" y="16203"/>
                  </a:lnTo>
                  <a:lnTo>
                    <a:pt x="208150" y="4172"/>
                  </a:lnTo>
                  <a:lnTo>
                    <a:pt x="253745" y="0"/>
                  </a:lnTo>
                  <a:lnTo>
                    <a:pt x="299341" y="4172"/>
                  </a:lnTo>
                  <a:lnTo>
                    <a:pt x="342262" y="16203"/>
                  </a:lnTo>
                  <a:lnTo>
                    <a:pt x="381790" y="35362"/>
                  </a:lnTo>
                  <a:lnTo>
                    <a:pt x="417207" y="60918"/>
                  </a:lnTo>
                  <a:lnTo>
                    <a:pt x="447794" y="92140"/>
                  </a:lnTo>
                  <a:lnTo>
                    <a:pt x="472835" y="128298"/>
                  </a:lnTo>
                  <a:lnTo>
                    <a:pt x="491610" y="168661"/>
                  </a:lnTo>
                  <a:lnTo>
                    <a:pt x="503401" y="212498"/>
                  </a:lnTo>
                  <a:lnTo>
                    <a:pt x="507492" y="259079"/>
                  </a:lnTo>
                  <a:lnTo>
                    <a:pt x="503401" y="305661"/>
                  </a:lnTo>
                  <a:lnTo>
                    <a:pt x="491610" y="349498"/>
                  </a:lnTo>
                  <a:lnTo>
                    <a:pt x="472835" y="389861"/>
                  </a:lnTo>
                  <a:lnTo>
                    <a:pt x="447794" y="426019"/>
                  </a:lnTo>
                  <a:lnTo>
                    <a:pt x="417207" y="457241"/>
                  </a:lnTo>
                  <a:lnTo>
                    <a:pt x="381790" y="482797"/>
                  </a:lnTo>
                  <a:lnTo>
                    <a:pt x="342262" y="501956"/>
                  </a:lnTo>
                  <a:lnTo>
                    <a:pt x="299341" y="513987"/>
                  </a:lnTo>
                  <a:lnTo>
                    <a:pt x="253745" y="518159"/>
                  </a:lnTo>
                  <a:lnTo>
                    <a:pt x="208150" y="513987"/>
                  </a:lnTo>
                  <a:lnTo>
                    <a:pt x="165229" y="501956"/>
                  </a:lnTo>
                  <a:lnTo>
                    <a:pt x="125701" y="482797"/>
                  </a:lnTo>
                  <a:lnTo>
                    <a:pt x="90284" y="457241"/>
                  </a:lnTo>
                  <a:lnTo>
                    <a:pt x="59697" y="426019"/>
                  </a:lnTo>
                  <a:lnTo>
                    <a:pt x="34656" y="389861"/>
                  </a:lnTo>
                  <a:lnTo>
                    <a:pt x="15881" y="349498"/>
                  </a:lnTo>
                  <a:lnTo>
                    <a:pt x="4090" y="305661"/>
                  </a:lnTo>
                  <a:lnTo>
                    <a:pt x="0" y="259079"/>
                  </a:lnTo>
                  <a:close/>
                </a:path>
              </a:pathLst>
            </a:custGeom>
            <a:ln w="79375">
              <a:solidFill>
                <a:srgbClr val="E6E2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4575" y="4581144"/>
              <a:ext cx="323088" cy="32461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981960" y="3773551"/>
            <a:ext cx="4095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115924" y="646033"/>
            <a:ext cx="4386581" cy="3734356"/>
          </a:xfrm>
          <a:prstGeom prst="rect">
            <a:avLst/>
          </a:prstGeom>
        </p:spPr>
        <p:txBody>
          <a:bodyPr vert="horz" wrap="square" lIns="0" tIns="4495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540"/>
              </a:spcBef>
            </a:pPr>
            <a:r>
              <a:rPr sz="4400" dirty="0" smtClean="0">
                <a:solidFill>
                  <a:srgbClr val="006F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sz="4400" dirty="0" smtClean="0">
                <a:solidFill>
                  <a:srgbClr val="006F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Link Join Agriculture</a:t>
            </a:r>
            <a:r>
              <a:rPr sz="4400" dirty="0" smtClean="0">
                <a:solidFill>
                  <a:srgbClr val="006F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700" algn="ctr">
              <a:lnSpc>
                <a:spcPct val="100000"/>
              </a:lnSpc>
              <a:spcBef>
                <a:spcPts val="3540"/>
              </a:spcBef>
            </a:pPr>
            <a:r>
              <a:rPr 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Agricultural Information Software </a:t>
            </a:r>
            <a:r>
              <a:rPr 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ervice Provider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52800" y="4801691"/>
            <a:ext cx="611505" cy="617855"/>
            <a:chOff x="5812472" y="4442396"/>
            <a:chExt cx="611505" cy="617855"/>
          </a:xfrm>
        </p:grpSpPr>
        <p:sp>
          <p:nvSpPr>
            <p:cNvPr id="19" name="object 19"/>
            <p:cNvSpPr/>
            <p:nvPr/>
          </p:nvSpPr>
          <p:spPr>
            <a:xfrm>
              <a:off x="5852159" y="4482084"/>
              <a:ext cx="532130" cy="538480"/>
            </a:xfrm>
            <a:custGeom>
              <a:avLst/>
              <a:gdLst/>
              <a:ahLst/>
              <a:cxnLst/>
              <a:rect l="l" t="t" r="r" b="b"/>
              <a:pathLst>
                <a:path w="532129" h="538479">
                  <a:moveTo>
                    <a:pt x="265938" y="0"/>
                  </a:moveTo>
                  <a:lnTo>
                    <a:pt x="218151" y="4332"/>
                  </a:lnTo>
                  <a:lnTo>
                    <a:pt x="173168" y="16824"/>
                  </a:lnTo>
                  <a:lnTo>
                    <a:pt x="131741" y="36717"/>
                  </a:lnTo>
                  <a:lnTo>
                    <a:pt x="94622" y="63251"/>
                  </a:lnTo>
                  <a:lnTo>
                    <a:pt x="62565" y="95668"/>
                  </a:lnTo>
                  <a:lnTo>
                    <a:pt x="36321" y="133208"/>
                  </a:lnTo>
                  <a:lnTo>
                    <a:pt x="16644" y="175114"/>
                  </a:lnTo>
                  <a:lnTo>
                    <a:pt x="4286" y="220626"/>
                  </a:lnTo>
                  <a:lnTo>
                    <a:pt x="0" y="268986"/>
                  </a:lnTo>
                  <a:lnTo>
                    <a:pt x="4286" y="317345"/>
                  </a:lnTo>
                  <a:lnTo>
                    <a:pt x="16644" y="362857"/>
                  </a:lnTo>
                  <a:lnTo>
                    <a:pt x="36322" y="404763"/>
                  </a:lnTo>
                  <a:lnTo>
                    <a:pt x="62565" y="442303"/>
                  </a:lnTo>
                  <a:lnTo>
                    <a:pt x="94622" y="474720"/>
                  </a:lnTo>
                  <a:lnTo>
                    <a:pt x="131741" y="501254"/>
                  </a:lnTo>
                  <a:lnTo>
                    <a:pt x="173168" y="521147"/>
                  </a:lnTo>
                  <a:lnTo>
                    <a:pt x="218151" y="533639"/>
                  </a:lnTo>
                  <a:lnTo>
                    <a:pt x="265938" y="537972"/>
                  </a:lnTo>
                  <a:lnTo>
                    <a:pt x="313724" y="533639"/>
                  </a:lnTo>
                  <a:lnTo>
                    <a:pt x="358707" y="521147"/>
                  </a:lnTo>
                  <a:lnTo>
                    <a:pt x="400134" y="501254"/>
                  </a:lnTo>
                  <a:lnTo>
                    <a:pt x="437253" y="474720"/>
                  </a:lnTo>
                  <a:lnTo>
                    <a:pt x="469310" y="442303"/>
                  </a:lnTo>
                  <a:lnTo>
                    <a:pt x="495554" y="404763"/>
                  </a:lnTo>
                  <a:lnTo>
                    <a:pt x="515231" y="362857"/>
                  </a:lnTo>
                  <a:lnTo>
                    <a:pt x="527589" y="317345"/>
                  </a:lnTo>
                  <a:lnTo>
                    <a:pt x="531876" y="268986"/>
                  </a:lnTo>
                  <a:lnTo>
                    <a:pt x="527589" y="220626"/>
                  </a:lnTo>
                  <a:lnTo>
                    <a:pt x="515231" y="175114"/>
                  </a:lnTo>
                  <a:lnTo>
                    <a:pt x="495553" y="133208"/>
                  </a:lnTo>
                  <a:lnTo>
                    <a:pt x="469310" y="95668"/>
                  </a:lnTo>
                  <a:lnTo>
                    <a:pt x="437253" y="63251"/>
                  </a:lnTo>
                  <a:lnTo>
                    <a:pt x="400134" y="36717"/>
                  </a:lnTo>
                  <a:lnTo>
                    <a:pt x="358707" y="16824"/>
                  </a:lnTo>
                  <a:lnTo>
                    <a:pt x="313724" y="4332"/>
                  </a:lnTo>
                  <a:lnTo>
                    <a:pt x="265938" y="0"/>
                  </a:lnTo>
                  <a:close/>
                </a:path>
              </a:pathLst>
            </a:custGeom>
            <a:solidFill>
              <a:srgbClr val="49B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52159" y="4482084"/>
              <a:ext cx="532130" cy="538480"/>
            </a:xfrm>
            <a:custGeom>
              <a:avLst/>
              <a:gdLst/>
              <a:ahLst/>
              <a:cxnLst/>
              <a:rect l="l" t="t" r="r" b="b"/>
              <a:pathLst>
                <a:path w="532129" h="538479">
                  <a:moveTo>
                    <a:pt x="0" y="268986"/>
                  </a:moveTo>
                  <a:lnTo>
                    <a:pt x="4286" y="220626"/>
                  </a:lnTo>
                  <a:lnTo>
                    <a:pt x="16644" y="175114"/>
                  </a:lnTo>
                  <a:lnTo>
                    <a:pt x="36321" y="133208"/>
                  </a:lnTo>
                  <a:lnTo>
                    <a:pt x="62565" y="95668"/>
                  </a:lnTo>
                  <a:lnTo>
                    <a:pt x="94622" y="63251"/>
                  </a:lnTo>
                  <a:lnTo>
                    <a:pt x="131741" y="36717"/>
                  </a:lnTo>
                  <a:lnTo>
                    <a:pt x="173168" y="16824"/>
                  </a:lnTo>
                  <a:lnTo>
                    <a:pt x="218151" y="4332"/>
                  </a:lnTo>
                  <a:lnTo>
                    <a:pt x="265938" y="0"/>
                  </a:lnTo>
                  <a:lnTo>
                    <a:pt x="313724" y="4332"/>
                  </a:lnTo>
                  <a:lnTo>
                    <a:pt x="358707" y="16824"/>
                  </a:lnTo>
                  <a:lnTo>
                    <a:pt x="400134" y="36717"/>
                  </a:lnTo>
                  <a:lnTo>
                    <a:pt x="437253" y="63251"/>
                  </a:lnTo>
                  <a:lnTo>
                    <a:pt x="469310" y="95668"/>
                  </a:lnTo>
                  <a:lnTo>
                    <a:pt x="495553" y="133208"/>
                  </a:lnTo>
                  <a:lnTo>
                    <a:pt x="515231" y="175114"/>
                  </a:lnTo>
                  <a:lnTo>
                    <a:pt x="527589" y="220626"/>
                  </a:lnTo>
                  <a:lnTo>
                    <a:pt x="531876" y="268986"/>
                  </a:lnTo>
                  <a:lnTo>
                    <a:pt x="527589" y="317345"/>
                  </a:lnTo>
                  <a:lnTo>
                    <a:pt x="515231" y="362857"/>
                  </a:lnTo>
                  <a:lnTo>
                    <a:pt x="495554" y="404763"/>
                  </a:lnTo>
                  <a:lnTo>
                    <a:pt x="469310" y="442303"/>
                  </a:lnTo>
                  <a:lnTo>
                    <a:pt x="437253" y="474720"/>
                  </a:lnTo>
                  <a:lnTo>
                    <a:pt x="400134" y="501254"/>
                  </a:lnTo>
                  <a:lnTo>
                    <a:pt x="358707" y="521147"/>
                  </a:lnTo>
                  <a:lnTo>
                    <a:pt x="313724" y="533639"/>
                  </a:lnTo>
                  <a:lnTo>
                    <a:pt x="265938" y="537972"/>
                  </a:lnTo>
                  <a:lnTo>
                    <a:pt x="218151" y="533639"/>
                  </a:lnTo>
                  <a:lnTo>
                    <a:pt x="173168" y="521147"/>
                  </a:lnTo>
                  <a:lnTo>
                    <a:pt x="131741" y="501254"/>
                  </a:lnTo>
                  <a:lnTo>
                    <a:pt x="94622" y="474720"/>
                  </a:lnTo>
                  <a:lnTo>
                    <a:pt x="62565" y="442303"/>
                  </a:lnTo>
                  <a:lnTo>
                    <a:pt x="36322" y="404763"/>
                  </a:lnTo>
                  <a:lnTo>
                    <a:pt x="16644" y="362857"/>
                  </a:lnTo>
                  <a:lnTo>
                    <a:pt x="4286" y="317345"/>
                  </a:lnTo>
                  <a:lnTo>
                    <a:pt x="0" y="268986"/>
                  </a:lnTo>
                  <a:close/>
                </a:path>
              </a:pathLst>
            </a:custGeom>
            <a:ln w="79374">
              <a:solidFill>
                <a:srgbClr val="E6E2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8547" y="4536948"/>
              <a:ext cx="432815" cy="43281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5920682" y="4729356"/>
            <a:ext cx="597535" cy="615950"/>
            <a:chOff x="8415464" y="4442396"/>
            <a:chExt cx="597535" cy="615950"/>
          </a:xfrm>
        </p:grpSpPr>
        <p:sp>
          <p:nvSpPr>
            <p:cNvPr id="23" name="object 23"/>
            <p:cNvSpPr/>
            <p:nvPr/>
          </p:nvSpPr>
          <p:spPr>
            <a:xfrm>
              <a:off x="8455152" y="4482084"/>
              <a:ext cx="518159" cy="536575"/>
            </a:xfrm>
            <a:custGeom>
              <a:avLst/>
              <a:gdLst/>
              <a:ahLst/>
              <a:cxnLst/>
              <a:rect l="l" t="t" r="r" b="b"/>
              <a:pathLst>
                <a:path w="518159" h="536575">
                  <a:moveTo>
                    <a:pt x="259079" y="0"/>
                  </a:moveTo>
                  <a:lnTo>
                    <a:pt x="212498" y="4323"/>
                  </a:lnTo>
                  <a:lnTo>
                    <a:pt x="168661" y="16786"/>
                  </a:lnTo>
                  <a:lnTo>
                    <a:pt x="128298" y="36632"/>
                  </a:lnTo>
                  <a:lnTo>
                    <a:pt x="92140" y="63100"/>
                  </a:lnTo>
                  <a:lnTo>
                    <a:pt x="60918" y="95432"/>
                  </a:lnTo>
                  <a:lnTo>
                    <a:pt x="35362" y="132870"/>
                  </a:lnTo>
                  <a:lnTo>
                    <a:pt x="16203" y="174653"/>
                  </a:lnTo>
                  <a:lnTo>
                    <a:pt x="4172" y="220024"/>
                  </a:lnTo>
                  <a:lnTo>
                    <a:pt x="0" y="268224"/>
                  </a:lnTo>
                  <a:lnTo>
                    <a:pt x="4172" y="316423"/>
                  </a:lnTo>
                  <a:lnTo>
                    <a:pt x="16203" y="361794"/>
                  </a:lnTo>
                  <a:lnTo>
                    <a:pt x="35362" y="403577"/>
                  </a:lnTo>
                  <a:lnTo>
                    <a:pt x="60918" y="441015"/>
                  </a:lnTo>
                  <a:lnTo>
                    <a:pt x="92140" y="473347"/>
                  </a:lnTo>
                  <a:lnTo>
                    <a:pt x="128298" y="499815"/>
                  </a:lnTo>
                  <a:lnTo>
                    <a:pt x="168661" y="519661"/>
                  </a:lnTo>
                  <a:lnTo>
                    <a:pt x="212498" y="532124"/>
                  </a:lnTo>
                  <a:lnTo>
                    <a:pt x="259079" y="536448"/>
                  </a:lnTo>
                  <a:lnTo>
                    <a:pt x="305661" y="532124"/>
                  </a:lnTo>
                  <a:lnTo>
                    <a:pt x="349498" y="519661"/>
                  </a:lnTo>
                  <a:lnTo>
                    <a:pt x="389861" y="499815"/>
                  </a:lnTo>
                  <a:lnTo>
                    <a:pt x="426019" y="473347"/>
                  </a:lnTo>
                  <a:lnTo>
                    <a:pt x="457241" y="441015"/>
                  </a:lnTo>
                  <a:lnTo>
                    <a:pt x="482797" y="403577"/>
                  </a:lnTo>
                  <a:lnTo>
                    <a:pt x="501956" y="361794"/>
                  </a:lnTo>
                  <a:lnTo>
                    <a:pt x="513987" y="316423"/>
                  </a:lnTo>
                  <a:lnTo>
                    <a:pt x="518159" y="268224"/>
                  </a:lnTo>
                  <a:lnTo>
                    <a:pt x="513987" y="220024"/>
                  </a:lnTo>
                  <a:lnTo>
                    <a:pt x="501956" y="174653"/>
                  </a:lnTo>
                  <a:lnTo>
                    <a:pt x="482797" y="132870"/>
                  </a:lnTo>
                  <a:lnTo>
                    <a:pt x="457241" y="95432"/>
                  </a:lnTo>
                  <a:lnTo>
                    <a:pt x="426019" y="63100"/>
                  </a:lnTo>
                  <a:lnTo>
                    <a:pt x="389861" y="36632"/>
                  </a:lnTo>
                  <a:lnTo>
                    <a:pt x="349498" y="16786"/>
                  </a:lnTo>
                  <a:lnTo>
                    <a:pt x="305661" y="4323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F7C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55152" y="4482084"/>
              <a:ext cx="518159" cy="536575"/>
            </a:xfrm>
            <a:custGeom>
              <a:avLst/>
              <a:gdLst/>
              <a:ahLst/>
              <a:cxnLst/>
              <a:rect l="l" t="t" r="r" b="b"/>
              <a:pathLst>
                <a:path w="518159" h="536575">
                  <a:moveTo>
                    <a:pt x="0" y="268224"/>
                  </a:moveTo>
                  <a:lnTo>
                    <a:pt x="4172" y="220024"/>
                  </a:lnTo>
                  <a:lnTo>
                    <a:pt x="16203" y="174653"/>
                  </a:lnTo>
                  <a:lnTo>
                    <a:pt x="35362" y="132870"/>
                  </a:lnTo>
                  <a:lnTo>
                    <a:pt x="60918" y="95432"/>
                  </a:lnTo>
                  <a:lnTo>
                    <a:pt x="92140" y="63100"/>
                  </a:lnTo>
                  <a:lnTo>
                    <a:pt x="128298" y="36632"/>
                  </a:lnTo>
                  <a:lnTo>
                    <a:pt x="168661" y="16786"/>
                  </a:lnTo>
                  <a:lnTo>
                    <a:pt x="212498" y="4323"/>
                  </a:lnTo>
                  <a:lnTo>
                    <a:pt x="259079" y="0"/>
                  </a:lnTo>
                  <a:lnTo>
                    <a:pt x="305661" y="4323"/>
                  </a:lnTo>
                  <a:lnTo>
                    <a:pt x="349498" y="16786"/>
                  </a:lnTo>
                  <a:lnTo>
                    <a:pt x="389861" y="36632"/>
                  </a:lnTo>
                  <a:lnTo>
                    <a:pt x="426019" y="63100"/>
                  </a:lnTo>
                  <a:lnTo>
                    <a:pt x="457241" y="95432"/>
                  </a:lnTo>
                  <a:lnTo>
                    <a:pt x="482797" y="132870"/>
                  </a:lnTo>
                  <a:lnTo>
                    <a:pt x="501956" y="174653"/>
                  </a:lnTo>
                  <a:lnTo>
                    <a:pt x="513987" y="220024"/>
                  </a:lnTo>
                  <a:lnTo>
                    <a:pt x="518159" y="268224"/>
                  </a:lnTo>
                  <a:lnTo>
                    <a:pt x="513987" y="316423"/>
                  </a:lnTo>
                  <a:lnTo>
                    <a:pt x="501956" y="361794"/>
                  </a:lnTo>
                  <a:lnTo>
                    <a:pt x="482797" y="403577"/>
                  </a:lnTo>
                  <a:lnTo>
                    <a:pt x="457241" y="441015"/>
                  </a:lnTo>
                  <a:lnTo>
                    <a:pt x="426019" y="473347"/>
                  </a:lnTo>
                  <a:lnTo>
                    <a:pt x="389861" y="499815"/>
                  </a:lnTo>
                  <a:lnTo>
                    <a:pt x="349498" y="519661"/>
                  </a:lnTo>
                  <a:lnTo>
                    <a:pt x="305661" y="532124"/>
                  </a:lnTo>
                  <a:lnTo>
                    <a:pt x="259079" y="536448"/>
                  </a:lnTo>
                  <a:lnTo>
                    <a:pt x="212498" y="532124"/>
                  </a:lnTo>
                  <a:lnTo>
                    <a:pt x="168661" y="519661"/>
                  </a:lnTo>
                  <a:lnTo>
                    <a:pt x="128298" y="499815"/>
                  </a:lnTo>
                  <a:lnTo>
                    <a:pt x="92140" y="473347"/>
                  </a:lnTo>
                  <a:lnTo>
                    <a:pt x="60918" y="441015"/>
                  </a:lnTo>
                  <a:lnTo>
                    <a:pt x="35362" y="403577"/>
                  </a:lnTo>
                  <a:lnTo>
                    <a:pt x="16203" y="361794"/>
                  </a:lnTo>
                  <a:lnTo>
                    <a:pt x="4172" y="316423"/>
                  </a:lnTo>
                  <a:lnTo>
                    <a:pt x="0" y="268224"/>
                  </a:lnTo>
                  <a:close/>
                </a:path>
              </a:pathLst>
            </a:custGeom>
            <a:ln w="79375">
              <a:solidFill>
                <a:srgbClr val="E6E2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55736" y="4585716"/>
              <a:ext cx="324611" cy="32461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96887" y="4937794"/>
            <a:ext cx="10926965" cy="1400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100"/>
              </a:spcBef>
              <a:tabLst>
                <a:tab pos="3509010" algn="l"/>
                <a:tab pos="6067425" algn="l"/>
              </a:tabLst>
            </a:pPr>
            <a:r>
              <a:rPr sz="2000" b="1" dirty="0">
                <a:latin typeface="Calibri"/>
                <a:cs typeface="Calibri"/>
              </a:rPr>
              <a:t>Founded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 smtClean="0">
                <a:latin typeface="Calibri"/>
                <a:cs typeface="Calibri"/>
              </a:rPr>
              <a:t>in</a:t>
            </a:r>
            <a:r>
              <a:rPr lang="en-US" sz="2000" b="1" dirty="0" smtClean="0">
                <a:latin typeface="Calibri"/>
                <a:cs typeface="Calibri"/>
              </a:rPr>
              <a:t>:</a:t>
            </a:r>
            <a:r>
              <a:rPr sz="2000" b="1" spc="5" dirty="0" smtClean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5592"/>
                </a:solidFill>
                <a:latin typeface="Calibri"/>
                <a:cs typeface="Calibri"/>
              </a:rPr>
              <a:t>2021.12	</a:t>
            </a:r>
            <a:r>
              <a:rPr sz="2000" b="1" spc="-5" dirty="0" smtClean="0">
                <a:latin typeface="Calibri"/>
                <a:cs typeface="Calibri"/>
              </a:rPr>
              <a:t>Capital</a:t>
            </a:r>
            <a:r>
              <a:rPr lang="en-US" sz="2000" b="1" spc="-5" dirty="0" smtClean="0">
                <a:latin typeface="Calibri"/>
                <a:cs typeface="Calibri"/>
              </a:rPr>
              <a:t>:</a:t>
            </a:r>
            <a:r>
              <a:rPr sz="2000" b="1" dirty="0" smtClean="0"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318B99"/>
                </a:solidFill>
                <a:latin typeface="Calibri"/>
                <a:cs typeface="Calibri"/>
              </a:rPr>
              <a:t>50</a:t>
            </a:r>
            <a:r>
              <a:rPr lang="en-US" sz="2000" b="1" dirty="0" smtClean="0">
                <a:solidFill>
                  <a:srgbClr val="318B99"/>
                </a:solidFill>
                <a:latin typeface="Calibri"/>
                <a:cs typeface="Calibri"/>
              </a:rPr>
              <a:t> million</a:t>
            </a:r>
            <a:r>
              <a:rPr sz="2000" b="1" dirty="0">
                <a:solidFill>
                  <a:srgbClr val="318B99"/>
                </a:solidFill>
                <a:latin typeface="Microsoft JhengHei"/>
                <a:cs typeface="Microsoft JhengHei"/>
              </a:rPr>
              <a:t>	</a:t>
            </a:r>
            <a:r>
              <a:rPr sz="3000" b="1" spc="-7" baseline="1388" dirty="0" smtClean="0">
                <a:latin typeface="Calibri"/>
                <a:cs typeface="Calibri"/>
              </a:rPr>
              <a:t>Co-workers</a:t>
            </a:r>
            <a:r>
              <a:rPr lang="en-US" sz="3000" b="1" spc="-7" baseline="1388" dirty="0" smtClean="0">
                <a:latin typeface="Calibri"/>
                <a:cs typeface="Calibri"/>
              </a:rPr>
              <a:t>:</a:t>
            </a:r>
            <a:r>
              <a:rPr sz="3000" b="1" spc="-30" baseline="1388" dirty="0" smtClean="0">
                <a:latin typeface="Calibri"/>
                <a:cs typeface="Calibri"/>
              </a:rPr>
              <a:t> </a:t>
            </a:r>
            <a:r>
              <a:rPr sz="3000" b="1" baseline="1388" dirty="0" smtClean="0">
                <a:solidFill>
                  <a:srgbClr val="D0A408"/>
                </a:solidFill>
                <a:latin typeface="Calibri"/>
                <a:cs typeface="Calibri"/>
              </a:rPr>
              <a:t>40</a:t>
            </a:r>
            <a:r>
              <a:rPr lang="en-US" sz="3000" b="1" baseline="1388" dirty="0" smtClean="0">
                <a:solidFill>
                  <a:srgbClr val="D0A408"/>
                </a:solidFill>
                <a:latin typeface="Calibri"/>
                <a:cs typeface="Calibri"/>
              </a:rPr>
              <a:t> employees</a:t>
            </a:r>
            <a:endParaRPr sz="3000" baseline="1388" dirty="0">
              <a:latin typeface="Microsoft JhengHei"/>
              <a:cs typeface="Microsoft JhengHei"/>
            </a:endParaRPr>
          </a:p>
          <a:p>
            <a:pPr marL="629285">
              <a:lnSpc>
                <a:spcPct val="100000"/>
              </a:lnSpc>
              <a:spcBef>
                <a:spcPts val="1730"/>
              </a:spcBef>
            </a:pPr>
            <a:r>
              <a:rPr sz="2000" b="1" dirty="0">
                <a:latin typeface="Calibri"/>
                <a:cs typeface="Calibri"/>
              </a:rPr>
              <a:t>Service </a:t>
            </a:r>
            <a:r>
              <a:rPr sz="2000" b="1" spc="-5" dirty="0" smtClean="0">
                <a:latin typeface="Calibri"/>
                <a:cs typeface="Calibri"/>
              </a:rPr>
              <a:t>for</a:t>
            </a:r>
            <a:r>
              <a:rPr lang="en-US" sz="2000" b="1" spc="5" dirty="0" smtClean="0">
                <a:latin typeface="Calibri"/>
                <a:cs typeface="Calibri"/>
              </a:rPr>
              <a:t>: </a:t>
            </a:r>
            <a:r>
              <a:rPr lang="en-US" b="1" dirty="0" smtClean="0">
                <a:solidFill>
                  <a:srgbClr val="70871B"/>
                </a:solidFill>
                <a:latin typeface="Microsoft JhengHei"/>
                <a:cs typeface="Microsoft JhengHei"/>
              </a:rPr>
              <a:t>Agricultural Information software</a:t>
            </a:r>
            <a:r>
              <a:rPr b="1" dirty="0" smtClean="0">
                <a:solidFill>
                  <a:srgbClr val="70871B"/>
                </a:solidFill>
                <a:latin typeface="Microsoft JhengHei"/>
                <a:cs typeface="Microsoft JhengHei"/>
              </a:rPr>
              <a:t> </a:t>
            </a:r>
            <a:r>
              <a:rPr dirty="0" smtClean="0">
                <a:solidFill>
                  <a:srgbClr val="70871B"/>
                </a:solidFill>
                <a:latin typeface="Calibri"/>
                <a:cs typeface="Calibri"/>
              </a:rPr>
              <a:t>(ERP</a:t>
            </a:r>
            <a:r>
              <a:rPr lang="en-US" dirty="0" smtClean="0">
                <a:solidFill>
                  <a:srgbClr val="70871B"/>
                </a:solidFill>
                <a:latin typeface="Microsoft JhengHei"/>
                <a:cs typeface="Calibri"/>
              </a:rPr>
              <a:t>, </a:t>
            </a:r>
            <a:r>
              <a:rPr lang="en-US" dirty="0" smtClean="0">
                <a:solidFill>
                  <a:srgbClr val="70871B"/>
                </a:solidFill>
                <a:latin typeface="Microsoft JhengHei"/>
                <a:cs typeface="Microsoft JhengHei"/>
              </a:rPr>
              <a:t>Inventory management, Processing and Production, Financial Accounting</a:t>
            </a:r>
            <a:r>
              <a:rPr dirty="0" smtClean="0">
                <a:solidFill>
                  <a:srgbClr val="70871B"/>
                </a:solidFill>
                <a:latin typeface="Calibri"/>
                <a:cs typeface="Calibri"/>
              </a:rPr>
              <a:t>)</a:t>
            </a:r>
            <a:r>
              <a:rPr lang="zh-TW" altLang="en-US" dirty="0" smtClean="0">
                <a:solidFill>
                  <a:srgbClr val="7087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；</a:t>
            </a:r>
            <a:r>
              <a:rPr lang="en-US" b="1" dirty="0" smtClean="0">
                <a:solidFill>
                  <a:srgbClr val="70871B"/>
                </a:solidFill>
                <a:latin typeface="Microsoft JhengHei"/>
                <a:cs typeface="Microsoft JhengHei"/>
              </a:rPr>
              <a:t>Smart Agriculture Applications </a:t>
            </a:r>
            <a:r>
              <a:rPr dirty="0" smtClean="0">
                <a:solidFill>
                  <a:srgbClr val="70871B"/>
                </a:solidFill>
                <a:latin typeface="Calibri"/>
                <a:cs typeface="Calibri"/>
              </a:rPr>
              <a:t>(</a:t>
            </a:r>
            <a:r>
              <a:rPr lang="en-US" dirty="0" smtClean="0">
                <a:solidFill>
                  <a:srgbClr val="70871B"/>
                </a:solidFill>
                <a:latin typeface="Microsoft JhengHei"/>
                <a:cs typeface="Microsoft JhengHei"/>
              </a:rPr>
              <a:t>Smart Production, Smart Aquaculture</a:t>
            </a:r>
            <a:r>
              <a:rPr dirty="0" smtClean="0">
                <a:solidFill>
                  <a:srgbClr val="70871B"/>
                </a:solidFill>
                <a:latin typeface="Calibri"/>
                <a:cs typeface="Calibri"/>
              </a:rPr>
              <a:t>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50675" y="6756400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631" y="161543"/>
            <a:ext cx="941369" cy="879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924" y="161543"/>
            <a:ext cx="1722080" cy="865548"/>
          </a:xfrm>
          <a:prstGeom prst="rect">
            <a:avLst/>
          </a:prstGeom>
        </p:spPr>
      </p:pic>
      <p:pic>
        <p:nvPicPr>
          <p:cNvPr id="30" name="Picture 4" descr="圖二、聯合國17項永續發展目標(SDGs)(中文)">
            <a:extLst>
              <a:ext uri="{FF2B5EF4-FFF2-40B4-BE49-F238E27FC236}">
                <a16:creationId xmlns:a16="http://schemas.microsoft.com/office/drawing/2014/main" id="{6CAF304E-B651-60E3-D7CA-3E440128C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4" t="-37" r="24883" b="87615"/>
          <a:stretch/>
        </p:blipFill>
        <p:spPr bwMode="auto">
          <a:xfrm>
            <a:off x="6096" y="6458704"/>
            <a:ext cx="2863029" cy="3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737" y="268611"/>
            <a:ext cx="10759443" cy="414216"/>
          </a:xfrm>
          <a:prstGeom prst="rect">
            <a:avLst/>
          </a:prstGeom>
          <a:solidFill>
            <a:srgbClr val="31CCCC"/>
          </a:solidFill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Microsoft JhengHei"/>
                <a:cs typeface="Microsoft JhengHei"/>
              </a:rPr>
              <a:t> Agricultural  Sustainable</a:t>
            </a:r>
            <a:r>
              <a:rPr lang="zh-TW" altLang="en-US" sz="2400" b="1" dirty="0" smtClean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lang="en-US" altLang="zh-TW" sz="2400" b="1" dirty="0" smtClean="0">
                <a:solidFill>
                  <a:srgbClr val="FFFFFF"/>
                </a:solidFill>
                <a:latin typeface="Microsoft JhengHei"/>
                <a:cs typeface="Microsoft JhengHei"/>
              </a:rPr>
              <a:t>Digital</a:t>
            </a:r>
            <a:r>
              <a:rPr lang="en-US" sz="2400" b="1" dirty="0" smtClean="0">
                <a:solidFill>
                  <a:srgbClr val="FFFFFF"/>
                </a:solidFill>
                <a:latin typeface="Microsoft JhengHei"/>
                <a:cs typeface="Microsoft JhengHei"/>
              </a:rPr>
              <a:t> Ecosystem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200" y="1026604"/>
            <a:ext cx="2618740" cy="864235"/>
          </a:xfrm>
          <a:custGeom>
            <a:avLst/>
            <a:gdLst/>
            <a:ahLst/>
            <a:cxnLst/>
            <a:rect l="l" t="t" r="r" b="b"/>
            <a:pathLst>
              <a:path w="2618740" h="864235">
                <a:moveTo>
                  <a:pt x="2618232" y="0"/>
                </a:moveTo>
                <a:lnTo>
                  <a:pt x="0" y="0"/>
                </a:lnTo>
                <a:lnTo>
                  <a:pt x="0" y="864108"/>
                </a:lnTo>
                <a:lnTo>
                  <a:pt x="2618232" y="864108"/>
                </a:lnTo>
                <a:lnTo>
                  <a:pt x="2618232" y="0"/>
                </a:lnTo>
                <a:close/>
              </a:path>
            </a:pathLst>
          </a:custGeom>
          <a:solidFill>
            <a:srgbClr val="FF7B8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 txBox="1"/>
          <p:nvPr/>
        </p:nvSpPr>
        <p:spPr>
          <a:xfrm>
            <a:off x="918413" y="1106943"/>
            <a:ext cx="2618740" cy="57900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819150">
              <a:lnSpc>
                <a:spcPct val="100000"/>
              </a:lnSpc>
              <a:spcBef>
                <a:spcPts val="1635"/>
              </a:spcBef>
              <a:tabLst>
                <a:tab pos="1440815" algn="l"/>
              </a:tabLst>
            </a:pPr>
            <a:r>
              <a:rPr lang="en-US" sz="2400" b="1" spc="-5" dirty="0" smtClean="0">
                <a:latin typeface="Microsoft JhengHei"/>
                <a:cs typeface="Microsoft JhengHei"/>
              </a:rPr>
              <a:t>Safety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72241" y="1027753"/>
            <a:ext cx="3036738" cy="864235"/>
          </a:xfrm>
          <a:custGeom>
            <a:avLst/>
            <a:gdLst/>
            <a:ahLst/>
            <a:cxnLst/>
            <a:rect l="l" t="t" r="r" b="b"/>
            <a:pathLst>
              <a:path w="2595879" h="864235">
                <a:moveTo>
                  <a:pt x="2595372" y="0"/>
                </a:moveTo>
                <a:lnTo>
                  <a:pt x="0" y="0"/>
                </a:lnTo>
                <a:lnTo>
                  <a:pt x="0" y="864108"/>
                </a:lnTo>
                <a:lnTo>
                  <a:pt x="2595372" y="864108"/>
                </a:lnTo>
                <a:lnTo>
                  <a:pt x="2595372" y="0"/>
                </a:lnTo>
                <a:close/>
              </a:path>
            </a:pathLst>
          </a:custGeom>
          <a:solidFill>
            <a:srgbClr val="FDD96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" name="object 10"/>
          <p:cNvSpPr txBox="1"/>
          <p:nvPr/>
        </p:nvSpPr>
        <p:spPr>
          <a:xfrm>
            <a:off x="4567936" y="1304433"/>
            <a:ext cx="2243328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634365" algn="l"/>
              </a:tabLst>
            </a:pPr>
            <a:r>
              <a:rPr lang="en-US" sz="2400" b="1" spc="-5" dirty="0" smtClean="0">
                <a:latin typeface="Microsoft JhengHei"/>
                <a:cs typeface="Microsoft JhengHei"/>
              </a:rPr>
              <a:t>High Quality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53554" y="1027753"/>
            <a:ext cx="3849061" cy="864235"/>
          </a:xfrm>
          <a:custGeom>
            <a:avLst/>
            <a:gdLst/>
            <a:ahLst/>
            <a:cxnLst/>
            <a:rect l="l" t="t" r="r" b="b"/>
            <a:pathLst>
              <a:path w="2592704" h="864235">
                <a:moveTo>
                  <a:pt x="2592324" y="0"/>
                </a:moveTo>
                <a:lnTo>
                  <a:pt x="0" y="0"/>
                </a:lnTo>
                <a:lnTo>
                  <a:pt x="0" y="864108"/>
                </a:lnTo>
                <a:lnTo>
                  <a:pt x="2592324" y="864108"/>
                </a:lnTo>
                <a:lnTo>
                  <a:pt x="2592324" y="0"/>
                </a:lnTo>
                <a:close/>
              </a:path>
            </a:pathLst>
          </a:custGeom>
          <a:solidFill>
            <a:srgbClr val="FF993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" name="object 12"/>
          <p:cNvSpPr txBox="1"/>
          <p:nvPr/>
        </p:nvSpPr>
        <p:spPr>
          <a:xfrm>
            <a:off x="7894101" y="1060472"/>
            <a:ext cx="3809999" cy="57900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763905">
              <a:lnSpc>
                <a:spcPct val="100000"/>
              </a:lnSpc>
              <a:spcBef>
                <a:spcPts val="1635"/>
              </a:spcBef>
              <a:tabLst>
                <a:tab pos="1475740" algn="l"/>
              </a:tabLst>
            </a:pPr>
            <a:r>
              <a:rPr lang="en-US" sz="2400" b="1" spc="-5" dirty="0">
                <a:latin typeface="Microsoft JhengHei"/>
                <a:cs typeface="Microsoft JhengHei"/>
              </a:rPr>
              <a:t>S</a:t>
            </a:r>
            <a:r>
              <a:rPr sz="2400" b="1" spc="-5" dirty="0" smtClean="0">
                <a:latin typeface="Microsoft JhengHei"/>
                <a:cs typeface="Microsoft JhengHei"/>
              </a:rPr>
              <a:t>ustainability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2026" y="2216400"/>
            <a:ext cx="2594914" cy="806631"/>
          </a:xfrm>
          <a:prstGeom prst="rect">
            <a:avLst/>
          </a:prstGeom>
          <a:solidFill>
            <a:srgbClr val="FDCCCA"/>
          </a:solidFill>
        </p:spPr>
        <p:txBody>
          <a:bodyPr vert="horz" wrap="square" lIns="0" tIns="158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50"/>
              </a:spcBef>
            </a:pPr>
            <a:r>
              <a:rPr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．</a:t>
            </a:r>
            <a:r>
              <a:rPr 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Source</a:t>
            </a:r>
            <a:r>
              <a:rPr lang="en-US" sz="1400" spc="35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</a:t>
            </a:r>
            <a:r>
              <a:rPr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．</a:t>
            </a:r>
            <a:r>
              <a:rPr 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Traceability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90805">
              <a:lnSpc>
                <a:spcPct val="100000"/>
              </a:lnSpc>
            </a:pPr>
            <a:r>
              <a:rPr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．</a:t>
            </a:r>
            <a:r>
              <a:rPr 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Pesticide </a:t>
            </a:r>
            <a:r>
              <a:rPr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．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Material</a:t>
            </a:r>
            <a:endParaRPr lang="en-US" altLang="zh-TW" sz="1400" spc="35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90805">
              <a:lnSpc>
                <a:spcPct val="100000"/>
              </a:lnSpc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． </a:t>
            </a:r>
            <a:r>
              <a:rPr 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Verification </a:t>
            </a:r>
            <a:r>
              <a:rPr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．</a:t>
            </a:r>
            <a:r>
              <a:rPr sz="1400" spc="-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ERP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8200" y="3547942"/>
            <a:ext cx="2618740" cy="651460"/>
          </a:xfrm>
          <a:prstGeom prst="rect">
            <a:avLst/>
          </a:prstGeom>
          <a:solidFill>
            <a:srgbClr val="FDCCCA"/>
          </a:solidFill>
        </p:spPr>
        <p:txBody>
          <a:bodyPr vert="horz" wrap="square" lIns="0" tIns="5080" rIns="0" bIns="0" rtlCol="0">
            <a:spAutoFit/>
          </a:bodyPr>
          <a:lstStyle/>
          <a:p>
            <a:pPr marL="193040" algn="ctr">
              <a:lnSpc>
                <a:spcPct val="100000"/>
              </a:lnSpc>
            </a:pPr>
            <a:r>
              <a:rPr lang="en-US" altLang="zh-TW" sz="1400" b="1" dirty="0">
                <a:latin typeface="Microsoft JhengHei"/>
                <a:cs typeface="Microsoft JhengHei"/>
              </a:rPr>
              <a:t>Production Data Trust </a:t>
            </a:r>
            <a:r>
              <a:rPr lang="en-US" altLang="zh-TW" sz="1400" b="1" dirty="0" smtClean="0">
                <a:latin typeface="Microsoft JhengHei"/>
                <a:cs typeface="Microsoft JhengHei"/>
              </a:rPr>
              <a:t>Mechanism</a:t>
            </a:r>
          </a:p>
          <a:p>
            <a:pPr marL="193040" algn="ctr">
              <a:lnSpc>
                <a:spcPct val="100000"/>
              </a:lnSpc>
            </a:pPr>
            <a:endParaRPr sz="1400" b="1" dirty="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5341" y="2214001"/>
            <a:ext cx="3053638" cy="806631"/>
          </a:xfrm>
          <a:prstGeom prst="rect">
            <a:avLst/>
          </a:prstGeom>
          <a:solidFill>
            <a:srgbClr val="FFF0CD"/>
          </a:solidFill>
        </p:spPr>
        <p:txBody>
          <a:bodyPr vert="horz" wrap="square" lIns="0" tIns="1587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250"/>
              </a:spcBef>
            </a:pPr>
            <a:r>
              <a:rPr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．</a:t>
            </a:r>
            <a:r>
              <a:rPr 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Production Lead Time Prediction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92710">
              <a:lnSpc>
                <a:spcPct val="100000"/>
              </a:lnSpc>
            </a:pPr>
            <a:r>
              <a:rPr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．</a:t>
            </a:r>
            <a:r>
              <a:rPr 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Compliant Production Data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92710">
              <a:lnSpc>
                <a:spcPct val="100000"/>
              </a:lnSpc>
            </a:pPr>
            <a:r>
              <a:rPr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．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Production Volume Forecasting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5341" y="3546355"/>
            <a:ext cx="3036739" cy="585417"/>
          </a:xfrm>
          <a:prstGeom prst="rect">
            <a:avLst/>
          </a:prstGeom>
          <a:solidFill>
            <a:srgbClr val="FFF0CD"/>
          </a:solidFill>
        </p:spPr>
        <p:txBody>
          <a:bodyPr vert="horz" wrap="square" lIns="0" tIns="153035" rIns="0" bIns="0" rtlCol="0" anchor="ctr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205"/>
              </a:spcBef>
            </a:pPr>
            <a:r>
              <a:rPr lang="en-US" altLang="zh-TW" sz="1400" b="1" dirty="0" smtClean="0">
                <a:latin typeface="Microsoft JhengHei"/>
                <a:cs typeface="Microsoft JhengHei"/>
              </a:rPr>
              <a:t>Agricultural </a:t>
            </a:r>
            <a:r>
              <a:rPr lang="en-US" altLang="zh-TW" sz="1400" b="1" dirty="0">
                <a:latin typeface="Microsoft JhengHei"/>
                <a:cs typeface="Microsoft JhengHei"/>
              </a:rPr>
              <a:t>Product Yield and Price Forecasting </a:t>
            </a:r>
            <a:r>
              <a:rPr lang="en-US" altLang="zh-TW" sz="1400" b="1" dirty="0" smtClean="0">
                <a:latin typeface="Microsoft JhengHei"/>
                <a:cs typeface="Microsoft JhengHei"/>
              </a:rPr>
              <a:t>Mechanism</a:t>
            </a:r>
            <a:endParaRPr sz="1400" b="1" dirty="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53554" y="2042833"/>
            <a:ext cx="3865626" cy="1237518"/>
          </a:xfrm>
          <a:prstGeom prst="rect">
            <a:avLst/>
          </a:prstGeom>
          <a:solidFill>
            <a:srgbClr val="FAE4D6"/>
          </a:solidFill>
        </p:spPr>
        <p:txBody>
          <a:bodyPr vert="horz" wrap="square" lIns="0" tIns="158750" rIns="0" bIns="0" rtlCol="0" anchor="ctr">
            <a:spAutoFit/>
          </a:bodyPr>
          <a:lstStyle/>
          <a:p>
            <a:pPr marL="92710">
              <a:lnSpc>
                <a:spcPct val="100000"/>
              </a:lnSpc>
              <a:spcBef>
                <a:spcPts val="1250"/>
              </a:spcBef>
            </a:pPr>
            <a:r>
              <a:rPr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．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Agricultural Product Environmental Report</a:t>
            </a:r>
            <a:endParaRPr sz="1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92710">
              <a:lnSpc>
                <a:spcPct val="100000"/>
              </a:lnSpc>
            </a:pPr>
            <a:r>
              <a:rPr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．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Establishment of Agricultural Product Sustainability Index</a:t>
            </a:r>
            <a:endParaRPr sz="1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92710">
              <a:lnSpc>
                <a:spcPct val="100000"/>
              </a:lnSpc>
            </a:pPr>
            <a:r>
              <a:rPr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．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Promoting Sustainable Consumption of Agricultural Products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31901" y="3482577"/>
            <a:ext cx="3865626" cy="609141"/>
          </a:xfrm>
          <a:prstGeom prst="rect">
            <a:avLst/>
          </a:prstGeom>
          <a:solidFill>
            <a:srgbClr val="FAE4D6"/>
          </a:solidFill>
        </p:spPr>
        <p:txBody>
          <a:bodyPr vert="horz" wrap="square" lIns="0" tIns="176530" rIns="0" bIns="0" rtlCol="0" anchor="ctr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90"/>
              </a:spcBef>
            </a:pPr>
            <a:r>
              <a:rPr lang="en-US" altLang="zh-TW" sz="1400" b="1" dirty="0">
                <a:latin typeface="Microsoft JhengHei"/>
                <a:cs typeface="Microsoft JhengHei"/>
              </a:rPr>
              <a:t>Establishment of Sustainable Digital Ecosystem for Agricultural </a:t>
            </a:r>
            <a:r>
              <a:rPr lang="en-US" altLang="zh-TW" sz="1400" b="1" dirty="0" smtClean="0">
                <a:latin typeface="Microsoft JhengHei"/>
                <a:cs typeface="Microsoft JhengHei"/>
              </a:rPr>
              <a:t>Products</a:t>
            </a:r>
            <a:endParaRPr sz="1400" b="1" dirty="0">
              <a:latin typeface="Microsoft JhengHei"/>
              <a:cs typeface="Microsoft Jheng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38200" y="4710696"/>
            <a:ext cx="10759443" cy="1628139"/>
            <a:chOff x="1199388" y="5131308"/>
            <a:chExt cx="9427845" cy="1628139"/>
          </a:xfrm>
        </p:grpSpPr>
        <p:sp>
          <p:nvSpPr>
            <p:cNvPr id="20" name="object 20"/>
            <p:cNvSpPr/>
            <p:nvPr/>
          </p:nvSpPr>
          <p:spPr>
            <a:xfrm>
              <a:off x="1199388" y="6080760"/>
              <a:ext cx="9427845" cy="678180"/>
            </a:xfrm>
            <a:custGeom>
              <a:avLst/>
              <a:gdLst/>
              <a:ahLst/>
              <a:cxnLst/>
              <a:rect l="l" t="t" r="r" b="b"/>
              <a:pathLst>
                <a:path w="9427845" h="678179">
                  <a:moveTo>
                    <a:pt x="9427464" y="0"/>
                  </a:moveTo>
                  <a:lnTo>
                    <a:pt x="0" y="0"/>
                  </a:lnTo>
                  <a:lnTo>
                    <a:pt x="0" y="678179"/>
                  </a:lnTo>
                  <a:lnTo>
                    <a:pt x="9427464" y="678179"/>
                  </a:lnTo>
                  <a:lnTo>
                    <a:pt x="9427464" y="0"/>
                  </a:lnTo>
                  <a:close/>
                </a:path>
              </a:pathLst>
            </a:custGeom>
            <a:solidFill>
              <a:srgbClr val="31CCCC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878836" y="5131308"/>
              <a:ext cx="5977255" cy="759460"/>
            </a:xfrm>
            <a:custGeom>
              <a:avLst/>
              <a:gdLst/>
              <a:ahLst/>
              <a:cxnLst/>
              <a:rect l="l" t="t" r="r" b="b"/>
              <a:pathLst>
                <a:path w="5977255" h="759460">
                  <a:moveTo>
                    <a:pt x="2406383" y="0"/>
                  </a:moveTo>
                  <a:lnTo>
                    <a:pt x="0" y="0"/>
                  </a:lnTo>
                  <a:lnTo>
                    <a:pt x="0" y="758952"/>
                  </a:lnTo>
                  <a:lnTo>
                    <a:pt x="2406383" y="758952"/>
                  </a:lnTo>
                  <a:lnTo>
                    <a:pt x="2406383" y="0"/>
                  </a:lnTo>
                  <a:close/>
                </a:path>
                <a:path w="5977255" h="759460">
                  <a:moveTo>
                    <a:pt x="5977115" y="0"/>
                  </a:moveTo>
                  <a:lnTo>
                    <a:pt x="3572256" y="0"/>
                  </a:lnTo>
                  <a:lnTo>
                    <a:pt x="3572256" y="758952"/>
                  </a:lnTo>
                  <a:lnTo>
                    <a:pt x="5977115" y="758952"/>
                  </a:lnTo>
                  <a:lnTo>
                    <a:pt x="5977115" y="0"/>
                  </a:lnTo>
                  <a:close/>
                </a:path>
              </a:pathLst>
            </a:custGeom>
            <a:solidFill>
              <a:srgbClr val="00999A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395426" y="5780412"/>
            <a:ext cx="9580373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 algn="ctr">
              <a:lnSpc>
                <a:spcPct val="100000"/>
              </a:lnSpc>
            </a:pPr>
            <a:r>
              <a:rPr lang="en-US" altLang="zh-TW" sz="2400" b="1" dirty="0" smtClean="0">
                <a:solidFill>
                  <a:srgbClr val="FFFFFF"/>
                </a:solidFill>
                <a:latin typeface="Microsoft JhengHei"/>
                <a:cs typeface="Microsoft JhengHei"/>
              </a:rPr>
              <a:t>Building international </a:t>
            </a:r>
            <a:r>
              <a:rPr lang="en-US" altLang="zh-TW"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Sustainable Agriculture Alliance </a:t>
            </a:r>
            <a:endParaRPr sz="2400" b="1" dirty="0">
              <a:solidFill>
                <a:srgbClr val="FFFFFF"/>
              </a:solidFill>
              <a:latin typeface="Microsoft JhengHei"/>
              <a:cs typeface="Microsoft JhengHei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85504" y="4493770"/>
            <a:ext cx="2622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b="1" spc="-5" dirty="0" smtClean="0">
                <a:solidFill>
                  <a:srgbClr val="FFFFFF"/>
                </a:solidFill>
                <a:latin typeface="Microsoft JhengHei"/>
                <a:cs typeface="Microsoft JhengHei"/>
              </a:rPr>
              <a:t>Link with the enterprise</a:t>
            </a:r>
            <a:endParaRPr lang="zh-TW" altLang="en-US" b="1" spc="-5" dirty="0">
              <a:solidFill>
                <a:srgbClr val="FFFFFF"/>
              </a:solidFill>
              <a:latin typeface="Microsoft JhengHei"/>
              <a:cs typeface="Microsoft JhengHei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43226" y="4786832"/>
            <a:ext cx="2528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spc="-5" dirty="0" smtClean="0">
                <a:solidFill>
                  <a:srgbClr val="FFFFFF"/>
                </a:solidFill>
                <a:latin typeface="Microsoft JhengHei"/>
                <a:cs typeface="Microsoft JhengHei"/>
              </a:rPr>
              <a:t>Farmers</a:t>
            </a:r>
            <a:r>
              <a:rPr lang="en-US" altLang="zh-TW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' Guidance and Support</a:t>
            </a:r>
            <a:endParaRPr lang="zh-TW" altLang="en-US" b="1" spc="-5" dirty="0">
              <a:solidFill>
                <a:srgbClr val="FFFFFF"/>
              </a:solidFill>
              <a:latin typeface="Microsoft JhengHei"/>
              <a:cs typeface="Microsoft JhengHei"/>
            </a:endParaRPr>
          </a:p>
        </p:txBody>
      </p:sp>
      <p:sp>
        <p:nvSpPr>
          <p:cNvPr id="37" name="向下箭號 36"/>
          <p:cNvSpPr/>
          <p:nvPr/>
        </p:nvSpPr>
        <p:spPr>
          <a:xfrm>
            <a:off x="2036158" y="1944092"/>
            <a:ext cx="222758" cy="2178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下箭號 37"/>
          <p:cNvSpPr/>
          <p:nvPr/>
        </p:nvSpPr>
        <p:spPr>
          <a:xfrm>
            <a:off x="5578221" y="1944092"/>
            <a:ext cx="222758" cy="2178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向下箭號 38"/>
          <p:cNvSpPr/>
          <p:nvPr/>
        </p:nvSpPr>
        <p:spPr>
          <a:xfrm>
            <a:off x="9576343" y="1881180"/>
            <a:ext cx="222758" cy="2178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向下箭號 39"/>
          <p:cNvSpPr/>
          <p:nvPr/>
        </p:nvSpPr>
        <p:spPr>
          <a:xfrm>
            <a:off x="9566705" y="3261528"/>
            <a:ext cx="222758" cy="2178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向下箭號 40"/>
          <p:cNvSpPr/>
          <p:nvPr/>
        </p:nvSpPr>
        <p:spPr>
          <a:xfrm>
            <a:off x="5578221" y="3160118"/>
            <a:ext cx="222758" cy="2178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向下箭號 41"/>
          <p:cNvSpPr/>
          <p:nvPr/>
        </p:nvSpPr>
        <p:spPr>
          <a:xfrm>
            <a:off x="2036191" y="3158043"/>
            <a:ext cx="222758" cy="2178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5" name="直線單箭頭接點 44"/>
          <p:cNvCxnSpPr>
            <a:stCxn id="14" idx="2"/>
          </p:cNvCxnSpPr>
          <p:nvPr/>
        </p:nvCxnSpPr>
        <p:spPr>
          <a:xfrm>
            <a:off x="2147570" y="4199402"/>
            <a:ext cx="2024671" cy="507826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>
            <a:off x="4090388" y="4125201"/>
            <a:ext cx="1583322" cy="57231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stCxn id="18" idx="2"/>
          </p:cNvCxnSpPr>
          <p:nvPr/>
        </p:nvCxnSpPr>
        <p:spPr>
          <a:xfrm flipH="1">
            <a:off x="4107288" y="4091718"/>
            <a:ext cx="5557426" cy="599102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stCxn id="18" idx="2"/>
          </p:cNvCxnSpPr>
          <p:nvPr/>
        </p:nvCxnSpPr>
        <p:spPr>
          <a:xfrm flipH="1">
            <a:off x="7989397" y="4091718"/>
            <a:ext cx="1675317" cy="61551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5673710" y="4143489"/>
            <a:ext cx="2349270" cy="54221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H="1">
            <a:off x="6129550" y="5469093"/>
            <a:ext cx="1781487" cy="21321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>
            <a:off x="3757626" y="5450983"/>
            <a:ext cx="2371924" cy="23132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>
          <a:xfrm>
            <a:off x="5689600" y="719016"/>
            <a:ext cx="4099863" cy="30758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 flipH="1">
            <a:off x="2036159" y="719016"/>
            <a:ext cx="3653441" cy="30758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/>
          <p:nvPr/>
        </p:nvCxnSpPr>
        <p:spPr>
          <a:xfrm flipH="1">
            <a:off x="5682160" y="719016"/>
            <a:ext cx="7440" cy="354869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圖二、聯合國17項永續發展目標(SDGs)(中文)">
            <a:extLst>
              <a:ext uri="{FF2B5EF4-FFF2-40B4-BE49-F238E27FC236}">
                <a16:creationId xmlns:a16="http://schemas.microsoft.com/office/drawing/2014/main" id="{6CAF304E-B651-60E3-D7CA-3E440128C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4" t="-37" r="24883" b="87615"/>
          <a:stretch/>
        </p:blipFill>
        <p:spPr bwMode="auto">
          <a:xfrm>
            <a:off x="0" y="6436432"/>
            <a:ext cx="2660904" cy="4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向下箭號 9"/>
          <p:cNvSpPr/>
          <p:nvPr/>
        </p:nvSpPr>
        <p:spPr>
          <a:xfrm>
            <a:off x="3494350" y="5548844"/>
            <a:ext cx="5047108" cy="435459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244" y="248617"/>
            <a:ext cx="10577308" cy="430887"/>
          </a:xfrm>
        </p:spPr>
        <p:txBody>
          <a:bodyPr/>
          <a:lstStyle/>
          <a:p>
            <a:r>
              <a:rPr lang="en-US" altLang="zh-TW" dirty="0"/>
              <a:t>Agricultural </a:t>
            </a:r>
            <a:r>
              <a:rPr lang="en-US" altLang="zh-TW" dirty="0" smtClean="0"/>
              <a:t>Sustainable </a:t>
            </a:r>
            <a:r>
              <a:rPr lang="en-US" altLang="zh-TW" dirty="0"/>
              <a:t>Digital Ecosystem </a:t>
            </a:r>
            <a:r>
              <a:rPr lang="en-US" altLang="zh-TW" dirty="0" smtClean="0"/>
              <a:t>&amp; Standard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979704" y="2204734"/>
            <a:ext cx="2389632" cy="270324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7035454" y="2262057"/>
            <a:ext cx="2288457" cy="2569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向下箭號 119"/>
          <p:cNvSpPr/>
          <p:nvPr/>
        </p:nvSpPr>
        <p:spPr>
          <a:xfrm>
            <a:off x="10702651" y="3878018"/>
            <a:ext cx="604972" cy="73111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10086943" y="1767492"/>
            <a:ext cx="2028857" cy="224899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48" name="肘形接點 47"/>
          <p:cNvCxnSpPr/>
          <p:nvPr/>
        </p:nvCxnSpPr>
        <p:spPr>
          <a:xfrm>
            <a:off x="3474728" y="2516188"/>
            <a:ext cx="828012" cy="81294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圖片 1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504" y="4463264"/>
            <a:ext cx="785431" cy="726432"/>
          </a:xfrm>
          <a:prstGeom prst="rect">
            <a:avLst/>
          </a:prstGeom>
        </p:spPr>
      </p:pic>
      <p:pic>
        <p:nvPicPr>
          <p:cNvPr id="174" name="圖片 1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51" y="4688572"/>
            <a:ext cx="785431" cy="726432"/>
          </a:xfrm>
          <a:prstGeom prst="rect">
            <a:avLst/>
          </a:prstGeom>
        </p:spPr>
      </p:pic>
      <p:pic>
        <p:nvPicPr>
          <p:cNvPr id="175" name="圖片 1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148" y="4732120"/>
            <a:ext cx="785431" cy="726432"/>
          </a:xfrm>
          <a:prstGeom prst="rect">
            <a:avLst/>
          </a:prstGeom>
        </p:spPr>
      </p:pic>
      <p:pic>
        <p:nvPicPr>
          <p:cNvPr id="176" name="圖片 1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505" y="5064768"/>
            <a:ext cx="785431" cy="726432"/>
          </a:xfrm>
          <a:prstGeom prst="rect">
            <a:avLst/>
          </a:prstGeom>
        </p:spPr>
      </p:pic>
      <p:sp>
        <p:nvSpPr>
          <p:cNvPr id="84" name="矩形 83"/>
          <p:cNvSpPr/>
          <p:nvPr/>
        </p:nvSpPr>
        <p:spPr>
          <a:xfrm>
            <a:off x="6852222" y="815925"/>
            <a:ext cx="2644595" cy="4032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</a:t>
            </a:r>
            <a:r>
              <a:rPr kumimoji="1" lang="en-US" altLang="zh-TW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Traceable Agriculture Product</a:t>
            </a:r>
            <a:endParaRPr kumimoji="1" lang="zh-TW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9" name="圖片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022" y="1021775"/>
            <a:ext cx="693208" cy="642937"/>
          </a:xfrm>
          <a:prstGeom prst="ellipse">
            <a:avLst/>
          </a:prstGeom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73" y="1021775"/>
            <a:ext cx="693208" cy="642937"/>
          </a:xfrm>
          <a:prstGeom prst="ellipse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698" y="1021775"/>
            <a:ext cx="693208" cy="642937"/>
          </a:xfrm>
          <a:prstGeom prst="ellipse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85340" y="1677086"/>
            <a:ext cx="2383995" cy="527648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Sustainable </a:t>
            </a:r>
            <a:r>
              <a:rPr lang="en-US" altLang="zh-TW" sz="1400" b="1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Agri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-food Management Platform</a:t>
            </a:r>
            <a:endParaRPr kumimoji="1" lang="zh-TW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67589" y="1767492"/>
            <a:ext cx="2248136" cy="329727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92" y="1324119"/>
            <a:ext cx="693208" cy="642937"/>
          </a:xfrm>
          <a:prstGeom prst="ellipse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05" y="1324118"/>
            <a:ext cx="693208" cy="642937"/>
          </a:xfrm>
          <a:prstGeom prst="ellipse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49" y="1575138"/>
            <a:ext cx="693208" cy="642937"/>
          </a:xfrm>
          <a:prstGeom prst="ellipse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2432758" y="1857134"/>
            <a:ext cx="481738" cy="6643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092724" y="2122255"/>
            <a:ext cx="481738" cy="6643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986292" y="1975187"/>
            <a:ext cx="481738" cy="6643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51141" y="2207894"/>
            <a:ext cx="481738" cy="6643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1EBEEBDB-E0CD-CF46-2E33-C9F0E74AD8D6}"/>
              </a:ext>
            </a:extLst>
          </p:cNvPr>
          <p:cNvGrpSpPr/>
          <p:nvPr/>
        </p:nvGrpSpPr>
        <p:grpSpPr>
          <a:xfrm>
            <a:off x="1655699" y="1773046"/>
            <a:ext cx="983039" cy="695012"/>
            <a:chOff x="7422602" y="-2429149"/>
            <a:chExt cx="2308940" cy="2422808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50041526-A69C-F3F2-61FB-A07794AA0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1833"/>
            <a:stretch/>
          </p:blipFill>
          <p:spPr>
            <a:xfrm flipH="1">
              <a:off x="7422602" y="-2429149"/>
              <a:ext cx="2308940" cy="2422808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B032B721-3662-0522-5383-F2CAEFFFA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874445" y="-1176741"/>
              <a:ext cx="234610" cy="326098"/>
            </a:xfrm>
            <a:prstGeom prst="rect">
              <a:avLst/>
            </a:prstGeom>
          </p:spPr>
        </p:pic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1EBEEBDB-E0CD-CF46-2E33-C9F0E74AD8D6}"/>
              </a:ext>
            </a:extLst>
          </p:cNvPr>
          <p:cNvGrpSpPr/>
          <p:nvPr/>
        </p:nvGrpSpPr>
        <p:grpSpPr>
          <a:xfrm>
            <a:off x="2523006" y="1644562"/>
            <a:ext cx="983039" cy="695012"/>
            <a:chOff x="7422602" y="-2429149"/>
            <a:chExt cx="2308940" cy="2422808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50041526-A69C-F3F2-61FB-A07794AA0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1833"/>
            <a:stretch/>
          </p:blipFill>
          <p:spPr>
            <a:xfrm flipH="1">
              <a:off x="7422602" y="-2429149"/>
              <a:ext cx="2308940" cy="2422808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B032B721-3662-0522-5383-F2CAEFFFA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874445" y="-1176741"/>
              <a:ext cx="234610" cy="326098"/>
            </a:xfrm>
            <a:prstGeom prst="rect">
              <a:avLst/>
            </a:prstGeom>
          </p:spPr>
        </p:pic>
      </p:grpSp>
      <p:sp>
        <p:nvSpPr>
          <p:cNvPr id="41" name="矩形 40"/>
          <p:cNvSpPr/>
          <p:nvPr/>
        </p:nvSpPr>
        <p:spPr>
          <a:xfrm>
            <a:off x="533400" y="4109478"/>
            <a:ext cx="3067096" cy="6076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Government Open Data Platform</a:t>
            </a:r>
            <a:endParaRPr kumimoji="0" lang="en-US" altLang="zh-TW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 </a:t>
            </a:r>
            <a:r>
              <a:rPr lang="en-US" altLang="zh-TW" sz="1050" kern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Weather, Disaster, Geospatial, Market Data</a:t>
            </a:r>
            <a:r>
              <a:rPr kumimoji="0" lang="en-US" altLang="zh-TW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 )</a:t>
            </a:r>
            <a:endParaRPr kumimoji="0" lang="zh-TW" alt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64" name="直線單箭頭接點 63"/>
          <p:cNvCxnSpPr/>
          <p:nvPr/>
        </p:nvCxnSpPr>
        <p:spPr>
          <a:xfrm>
            <a:off x="6416049" y="3917375"/>
            <a:ext cx="468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 flipV="1">
            <a:off x="9474850" y="2608857"/>
            <a:ext cx="583550" cy="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圖片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852260"/>
            <a:ext cx="319864" cy="318513"/>
          </a:xfrm>
          <a:prstGeom prst="rect">
            <a:avLst/>
          </a:prstGeom>
        </p:spPr>
      </p:pic>
      <p:sp>
        <p:nvSpPr>
          <p:cNvPr id="112" name="矩形 111"/>
          <p:cNvSpPr/>
          <p:nvPr/>
        </p:nvSpPr>
        <p:spPr>
          <a:xfrm>
            <a:off x="8229957" y="1292445"/>
            <a:ext cx="16177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17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1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Product </a:t>
            </a:r>
            <a:r>
              <a:rPr lang="en-US" altLang="zh-TW" sz="1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Traceability Data</a:t>
            </a:r>
            <a:endParaRPr lang="zh-TW" altLang="en-US" sz="1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378686" y="3532216"/>
            <a:ext cx="484428" cy="369332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3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Farm</a:t>
            </a:r>
          </a:p>
          <a:p>
            <a:pPr marL="0" marR="0" lvl="0" indent="0" algn="l" defTabSz="9143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Data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9301979" y="2147409"/>
            <a:ext cx="852321" cy="5078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3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Sustainable</a:t>
            </a:r>
          </a:p>
          <a:p>
            <a:pPr marL="0" marR="0" lvl="0" indent="0" algn="ctr" defTabSz="9143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Agriculture</a:t>
            </a:r>
            <a:r>
              <a:rPr kumimoji="0" lang="en-US" altLang="zh-TW" sz="1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3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Data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35" name="直線單箭頭接點 134"/>
          <p:cNvCxnSpPr/>
          <p:nvPr/>
        </p:nvCxnSpPr>
        <p:spPr>
          <a:xfrm flipH="1">
            <a:off x="6416050" y="3031379"/>
            <a:ext cx="468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矩形 151"/>
          <p:cNvSpPr/>
          <p:nvPr/>
        </p:nvSpPr>
        <p:spPr>
          <a:xfrm>
            <a:off x="9347844" y="3319443"/>
            <a:ext cx="739305" cy="369332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ctr" defTabSz="9143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Customer</a:t>
            </a:r>
          </a:p>
          <a:p>
            <a:pPr marL="0" marR="0" lvl="0" indent="0" algn="ctr" defTabSz="9143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Orders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6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83" y="1195403"/>
            <a:ext cx="817634" cy="82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4023561" y="2506482"/>
            <a:ext cx="2124000" cy="3714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Cultivation</a:t>
            </a:r>
            <a:endParaRPr kumimoji="0" lang="zh-TW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023560" y="2973767"/>
            <a:ext cx="2124000" cy="3887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Farming Operation</a:t>
            </a:r>
            <a:endParaRPr lang="zh-TW" altLang="en-US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020358" y="3458362"/>
            <a:ext cx="2124000" cy="5156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Pest and Disease Control</a:t>
            </a:r>
            <a:endParaRPr kumimoji="0" lang="zh-TW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035104" y="4069889"/>
            <a:ext cx="2124000" cy="3355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Fertilization</a:t>
            </a:r>
            <a:endParaRPr kumimoji="0" lang="zh-TW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4025660" y="2057485"/>
            <a:ext cx="2124000" cy="353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Farmland Data</a:t>
            </a:r>
            <a:endParaRPr kumimoji="0" lang="zh-TW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035104" y="4501318"/>
            <a:ext cx="2124000" cy="330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Materials Inventory</a:t>
            </a:r>
            <a:endParaRPr kumimoji="0" lang="zh-TW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962400" y="1434756"/>
            <a:ext cx="2249427" cy="450502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Field Production Management</a:t>
            </a:r>
            <a:endParaRPr kumimoji="1" lang="zh-TW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037029" y="2861003"/>
            <a:ext cx="2286882" cy="528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40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Cultivation </a:t>
            </a:r>
            <a:r>
              <a:rPr lang="en-US" altLang="zh-TW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Environment </a:t>
            </a:r>
            <a:r>
              <a:rPr lang="en-US" altLang="zh-TW" sz="140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Inspection Management</a:t>
            </a:r>
            <a:endParaRPr lang="en-US" altLang="zh-TW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7038604" y="3492757"/>
            <a:ext cx="2286882" cy="4703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400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Integration </a:t>
            </a:r>
            <a:r>
              <a:rPr lang="en-US" altLang="zh-TW" sz="1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 </a:t>
            </a:r>
            <a:r>
              <a:rPr kumimoji="1" lang="zh-TW" altLang="en-US" sz="14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14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Traceable Agriculture Product</a:t>
            </a:r>
            <a:endParaRPr lang="en-US" altLang="zh-TW" sz="1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7037029" y="2238237"/>
            <a:ext cx="2286882" cy="51957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Sustainable Agriculture Guideline</a:t>
            </a:r>
            <a:endParaRPr kumimoji="0" lang="zh-TW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035454" y="4066251"/>
            <a:ext cx="2290032" cy="4607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Sustainable Order Shipping Management</a:t>
            </a:r>
            <a:endParaRPr kumimoji="0" lang="en-US" altLang="zh-TW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5AB578AC-5FB2-AE33-0D8D-632BA4BB65E6}"/>
              </a:ext>
            </a:extLst>
          </p:cNvPr>
          <p:cNvGrpSpPr/>
          <p:nvPr/>
        </p:nvGrpSpPr>
        <p:grpSpPr>
          <a:xfrm rot="1282652">
            <a:off x="6023754" y="4344713"/>
            <a:ext cx="515781" cy="1129231"/>
            <a:chOff x="8326845" y="827544"/>
            <a:chExt cx="2284449" cy="4888402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E6C2A836-02A5-CD71-216C-22223C834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212" r="11759" b="5632"/>
            <a:stretch/>
          </p:blipFill>
          <p:spPr>
            <a:xfrm>
              <a:off x="8326845" y="827544"/>
              <a:ext cx="2284449" cy="4888402"/>
            </a:xfrm>
            <a:prstGeom prst="rect">
              <a:avLst/>
            </a:prstGeom>
            <a:noFill/>
          </p:spPr>
        </p:pic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8909C034-ABD3-75ED-073E-994112366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1201" y="1021829"/>
              <a:ext cx="2105932" cy="4506904"/>
            </a:xfrm>
            <a:prstGeom prst="roundRect">
              <a:avLst>
                <a:gd name="adj" fmla="val 13953"/>
              </a:avLst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8" y="2995221"/>
            <a:ext cx="646751" cy="617354"/>
          </a:xfrm>
          <a:prstGeom prst="rect">
            <a:avLst/>
          </a:prstGeom>
        </p:spPr>
      </p:pic>
      <p:sp>
        <p:nvSpPr>
          <p:cNvPr id="122" name="矩形 121"/>
          <p:cNvSpPr/>
          <p:nvPr/>
        </p:nvSpPr>
        <p:spPr>
          <a:xfrm>
            <a:off x="10160507" y="2667879"/>
            <a:ext cx="1881728" cy="4312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200" kern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Sustainable </a:t>
            </a:r>
            <a:r>
              <a:rPr kumimoji="1" lang="en-US" altLang="zh-TW" sz="1200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Agriculture E-commerce Platform</a:t>
            </a:r>
            <a:endParaRPr kumimoji="1" lang="zh-TW" altLang="en-US" sz="1200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10160507" y="3250342"/>
            <a:ext cx="1881728" cy="61141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200" kern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Sustainable </a:t>
            </a:r>
            <a:r>
              <a:rPr kumimoji="1" lang="en-US" altLang="zh-TW" sz="1200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Agriculture Data Application and Management System</a:t>
            </a:r>
            <a:endParaRPr kumimoji="1" lang="zh-TW" altLang="en-US" sz="1200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0160507" y="2098734"/>
            <a:ext cx="1881728" cy="4312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Smart Marketing System</a:t>
            </a:r>
            <a:endParaRPr kumimoji="1" lang="zh-TW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28" name="直線單箭頭接點 127"/>
          <p:cNvCxnSpPr/>
          <p:nvPr/>
        </p:nvCxnSpPr>
        <p:spPr>
          <a:xfrm flipV="1">
            <a:off x="9427399" y="3688775"/>
            <a:ext cx="583550" cy="3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矩形 135"/>
          <p:cNvSpPr/>
          <p:nvPr/>
        </p:nvSpPr>
        <p:spPr>
          <a:xfrm>
            <a:off x="5821649" y="2628723"/>
            <a:ext cx="1569751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914317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1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Sustainability</a:t>
            </a:r>
          </a:p>
          <a:p>
            <a:pPr algn="ctr" defTabSz="914317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1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Guidelines</a:t>
            </a:r>
            <a:endParaRPr lang="zh-TW" altLang="en-US" sz="1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70" name="肘形接點 69"/>
          <p:cNvCxnSpPr/>
          <p:nvPr/>
        </p:nvCxnSpPr>
        <p:spPr>
          <a:xfrm flipV="1">
            <a:off x="3630414" y="3240491"/>
            <a:ext cx="256509" cy="1181720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>
            <a:off x="3602400" y="3326796"/>
            <a:ext cx="432000" cy="81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96086" y="2996532"/>
            <a:ext cx="2890594" cy="619200"/>
          </a:xfrm>
          <a:prstGeom prst="rect">
            <a:avLst/>
          </a:prstGeom>
          <a:solidFill>
            <a:srgbClr val="3E6A4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Kaohsiung </a:t>
            </a:r>
            <a:r>
              <a:rPr lang="en-US" altLang="zh-TW" sz="1400" b="1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Agrinfo</a:t>
            </a:r>
            <a:endPara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Agricultural Industry Information </a:t>
            </a:r>
            <a:r>
              <a:rPr lang="en-US" altLang="zh-TW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Platform</a:t>
            </a:r>
          </a:p>
        </p:txBody>
      </p:sp>
      <p:sp>
        <p:nvSpPr>
          <p:cNvPr id="74" name="圓角矩形 73"/>
          <p:cNvSpPr/>
          <p:nvPr/>
        </p:nvSpPr>
        <p:spPr>
          <a:xfrm>
            <a:off x="10788143" y="1418302"/>
            <a:ext cx="1152499" cy="546004"/>
          </a:xfrm>
          <a:prstGeom prst="roundRect">
            <a:avLst/>
          </a:prstGeom>
          <a:solidFill>
            <a:srgbClr val="FDD9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Business </a:t>
            </a:r>
            <a:r>
              <a:rPr lang="en-US" altLang="zh-TW" dirty="0" smtClean="0">
                <a:solidFill>
                  <a:schemeClr val="tx1"/>
                </a:solidFill>
              </a:rPr>
              <a:t>model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986293" y="6360283"/>
            <a:ext cx="6386307" cy="1811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圓角矩形 76"/>
          <p:cNvSpPr/>
          <p:nvPr/>
        </p:nvSpPr>
        <p:spPr>
          <a:xfrm>
            <a:off x="270280" y="5879342"/>
            <a:ext cx="11883094" cy="5460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tx1"/>
                </a:solidFill>
              </a:rPr>
              <a:t>Enhancing Traceability &amp; Sustainability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8174519" y="1296123"/>
            <a:ext cx="1" cy="3040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>
          <a:xfrm flipV="1">
            <a:off x="6378686" y="1170773"/>
            <a:ext cx="313673" cy="1502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4" descr="圖二、聯合國17項永續發展目標(SDGs)(中文)">
            <a:extLst>
              <a:ext uri="{FF2B5EF4-FFF2-40B4-BE49-F238E27FC236}">
                <a16:creationId xmlns:a16="http://schemas.microsoft.com/office/drawing/2014/main" id="{6CAF304E-B651-60E3-D7CA-3E440128C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4" t="-37" r="24883" b="87615"/>
          <a:stretch/>
        </p:blipFill>
        <p:spPr bwMode="auto">
          <a:xfrm>
            <a:off x="6096" y="6458704"/>
            <a:ext cx="2863029" cy="3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244" y="248617"/>
            <a:ext cx="10577308" cy="430887"/>
          </a:xfrm>
        </p:spPr>
        <p:txBody>
          <a:bodyPr/>
          <a:lstStyle/>
          <a:p>
            <a:r>
              <a:rPr lang="en-US" altLang="zh-TW" dirty="0" smtClean="0"/>
              <a:t>Smart Agriculture GRI Standard</a:t>
            </a:r>
            <a:endParaRPr lang="zh-TW" altLang="en-US" dirty="0"/>
          </a:p>
        </p:txBody>
      </p:sp>
      <p:pic>
        <p:nvPicPr>
          <p:cNvPr id="83" name="圖片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852260"/>
            <a:ext cx="319864" cy="318513"/>
          </a:xfrm>
          <a:prstGeom prst="rect">
            <a:avLst/>
          </a:prstGeom>
        </p:spPr>
      </p:pic>
      <p:pic>
        <p:nvPicPr>
          <p:cNvPr id="71" name="圖片 70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0" y="1170773"/>
            <a:ext cx="5110952" cy="452871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57200" y="1048092"/>
            <a:ext cx="6324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Global Reporting Initiative has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published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GRI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/>
              <a:t>Agriculture, Aquaculture and Fishing Sectors </a:t>
            </a:r>
            <a:r>
              <a:rPr lang="en-US" altLang="zh-TW" sz="2400" b="1" dirty="0" smtClean="0"/>
              <a:t>2022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that is the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first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standard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 all companies in the upstream production of crops, animals and seafood, setting expectations for disclosure of their shared and distinct impacts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 smtClean="0"/>
          </a:p>
          <a:p>
            <a:pPr marL="342900" lvl="1" indent="11113"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GRI13 disclosures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food security, land and resource rights, living wage and income, natural ecosystem conversion, animal welfare, soil health, and pesticide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</a:t>
            </a:r>
          </a:p>
          <a:p>
            <a:pPr marL="342900" lvl="1"/>
            <a:endParaRPr lang="zh-TW" altLang="en-US" sz="2400" dirty="0"/>
          </a:p>
        </p:txBody>
      </p:sp>
      <p:pic>
        <p:nvPicPr>
          <p:cNvPr id="7" name="Picture 4" descr="圖二、聯合國17項永續發展目標(SDGs)(中文)">
            <a:extLst>
              <a:ext uri="{FF2B5EF4-FFF2-40B4-BE49-F238E27FC236}">
                <a16:creationId xmlns:a16="http://schemas.microsoft.com/office/drawing/2014/main" id="{6CAF304E-B651-60E3-D7CA-3E440128C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4" t="-37" r="24883" b="87615"/>
          <a:stretch/>
        </p:blipFill>
        <p:spPr bwMode="auto">
          <a:xfrm>
            <a:off x="6096" y="6458704"/>
            <a:ext cx="2863029" cy="3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9448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9591675" algn="l"/>
              </a:tabLs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Asia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Pacific Agricultural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Sustainable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Digital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Standard 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4" descr="圖二、聯合國17項永續發展目標(SDGs)(中文)">
            <a:extLst>
              <a:ext uri="{FF2B5EF4-FFF2-40B4-BE49-F238E27FC236}">
                <a16:creationId xmlns:a16="http://schemas.microsoft.com/office/drawing/2014/main" id="{6CAF304E-B651-60E3-D7CA-3E440128C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4" t="-37" r="24883" b="87615"/>
          <a:stretch/>
        </p:blipFill>
        <p:spPr bwMode="auto">
          <a:xfrm>
            <a:off x="6096" y="6458704"/>
            <a:ext cx="2863029" cy="3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43000" y="2264459"/>
            <a:ext cx="906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Referring to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GRI 13 standard and UN/CEFACT project (Traceability for Sustainable Value Chains ) to construct Agricultural Sustainable Digital Ecosystem &amp; Standard.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Facilitating agricultural trade in Asia and the Pacific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Promoting agricultural trade data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exchange.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4961" y="1563503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ollaborate with AFACT members: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7374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376</Words>
  <Application>Microsoft Office PowerPoint</Application>
  <PresentationFormat>寬螢幕</PresentationFormat>
  <Paragraphs>69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Microsoft JhengHei</vt:lpstr>
      <vt:lpstr>Microsoft JhengHei</vt:lpstr>
      <vt:lpstr>新細明體</vt:lpstr>
      <vt:lpstr>Arial</vt:lpstr>
      <vt:lpstr>Calibri</vt:lpstr>
      <vt:lpstr>Times New Roman</vt:lpstr>
      <vt:lpstr>Wingdings</vt:lpstr>
      <vt:lpstr>Office Theme</vt:lpstr>
      <vt:lpstr>Agriculture ESG Digital Platform</vt:lpstr>
      <vt:lpstr>PowerPoint 簡報</vt:lpstr>
      <vt:lpstr>PowerPoint 簡報</vt:lpstr>
      <vt:lpstr>Agricultural Sustainable Digital Ecosystem &amp; Standard</vt:lpstr>
      <vt:lpstr>Smart Agriculture GRI Standard</vt:lpstr>
      <vt:lpstr> Asia Pacific Agricultural Sustainable Digital Standard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楊茲婷 Wendy Yang</cp:lastModifiedBy>
  <cp:revision>79</cp:revision>
  <dcterms:created xsi:type="dcterms:W3CDTF">2023-05-24T01:46:47Z</dcterms:created>
  <dcterms:modified xsi:type="dcterms:W3CDTF">2023-07-26T04:21:21Z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2023-05-24T00:00:00Z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2023-05-24T00:00:00Z</vt:filetime>
  </property>
  <property fmtid="{D5CDD505-2E9C-101B-9397-08002B2CF9AE}" pid="5" name="Producer">
    <vt:lpwstr>Microsoft® PowerPoint® LTSC</vt:lpwstr>
  </property>
</Properties>
</file>